
<file path=[Content_Types].xml><?xml version="1.0" encoding="utf-8"?>
<Types xmlns="http://schemas.openxmlformats.org/package/2006/content-types">
  <Default Extension="xml" ContentType="application/xml"/>
  <Default Extension="jpg" ContentType="image/jpeg"/>
  <Default Extension="tiff" ContentType="image/tiff"/>
  <Default Extension="jpe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5"/>
  </p:notesMasterIdLst>
  <p:sldIdLst>
    <p:sldId id="256" r:id="rId2"/>
    <p:sldId id="285" r:id="rId3"/>
    <p:sldId id="286" r:id="rId4"/>
    <p:sldId id="325" r:id="rId5"/>
    <p:sldId id="326" r:id="rId6"/>
    <p:sldId id="327" r:id="rId7"/>
    <p:sldId id="328" r:id="rId8"/>
    <p:sldId id="329" r:id="rId9"/>
    <p:sldId id="311" r:id="rId10"/>
    <p:sldId id="330" r:id="rId11"/>
    <p:sldId id="332" r:id="rId12"/>
    <p:sldId id="314" r:id="rId13"/>
    <p:sldId id="323" r:id="rId14"/>
    <p:sldId id="289" r:id="rId15"/>
    <p:sldId id="316" r:id="rId16"/>
    <p:sldId id="282" r:id="rId17"/>
    <p:sldId id="319" r:id="rId18"/>
    <p:sldId id="320" r:id="rId19"/>
    <p:sldId id="317" r:id="rId20"/>
    <p:sldId id="318" r:id="rId21"/>
    <p:sldId id="310" r:id="rId22"/>
    <p:sldId id="333" r:id="rId23"/>
    <p:sldId id="334" r:id="rId24"/>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E"/>
    <a:srgbClr val="FF6666"/>
    <a:srgbClr val="123654"/>
    <a:srgbClr val="333333"/>
    <a:srgbClr val="666666"/>
    <a:srgbClr val="808080"/>
    <a:srgbClr val="800080"/>
    <a:srgbClr val="CC66FF"/>
    <a:srgbClr val="0000FF"/>
    <a:srgbClr val="8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124" autoAdjust="0"/>
  </p:normalViewPr>
  <p:slideViewPr>
    <p:cSldViewPr snapToGrid="0" snapToObjects="1">
      <p:cViewPr>
        <p:scale>
          <a:sx n="100" d="100"/>
          <a:sy n="100" d="100"/>
        </p:scale>
        <p:origin x="-2280" y="-8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201644695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My predicted range of ages is narrower than the input, which is good since the </a:t>
            </a:r>
            <a:r>
              <a:rPr lang="en-US" sz="1100" dirty="0" smtClean="0"/>
              <a:t>neighborhoods with </a:t>
            </a:r>
            <a:r>
              <a:rPr lang="en-US" baseline="0" dirty="0" smtClean="0"/>
              <a:t>really high and really low median</a:t>
            </a:r>
            <a:r>
              <a:rPr lang="en-US" sz="1100" dirty="0" smtClean="0"/>
              <a:t> </a:t>
            </a:r>
            <a:r>
              <a:rPr lang="en-US" baseline="0" dirty="0" smtClean="0"/>
              <a:t>all have very few businesses in them (i.e., small number stats) so they aren’t very trustworthy for the model.</a:t>
            </a:r>
          </a:p>
          <a:p>
            <a:pPr lvl="0" rtl="0">
              <a:spcBef>
                <a:spcPts val="0"/>
              </a:spcBef>
              <a:buNone/>
            </a:pPr>
            <a:r>
              <a:rPr lang="en-US" baseline="0" dirty="0" smtClean="0"/>
              <a:t>7x </a:t>
            </a:r>
            <a:r>
              <a:rPr lang="en-US" baseline="0" dirty="0" smtClean="0"/>
              <a:t>better than just using # of businesses in </a:t>
            </a:r>
            <a:r>
              <a:rPr lang="en-US" baseline="0" smtClean="0"/>
              <a:t>each </a:t>
            </a:r>
            <a:r>
              <a:rPr lang="en-US" sz="1100" smtClean="0"/>
              <a:t>neighborhood</a:t>
            </a:r>
          </a:p>
          <a:p>
            <a:pPr lvl="0" rtl="0">
              <a:spcBef>
                <a:spcPts val="0"/>
              </a:spcBef>
              <a:buNone/>
            </a:pPr>
            <a:r>
              <a:rPr lang="en-US" baseline="0" smtClean="0"/>
              <a:t>r</a:t>
            </a:r>
            <a:r>
              <a:rPr lang="en-US" baseline="0" dirty="0" smtClean="0"/>
              <a:t>^2 = 0.152; BIC </a:t>
            </a:r>
            <a:r>
              <a:rPr lang="en-US" baseline="0" dirty="0" smtClean="0"/>
              <a:t>= </a:t>
            </a:r>
            <a:r>
              <a:rPr lang="en-US" baseline="0" dirty="0" smtClean="0"/>
              <a:t>-355; AIC = -404; 12 features </a:t>
            </a:r>
            <a:r>
              <a:rPr lang="en-US" baseline="0" dirty="0" smtClean="0"/>
              <a:t>used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My predicted range of ages is narrower than the input, which is good since the </a:t>
            </a:r>
            <a:r>
              <a:rPr lang="en-US" sz="1100" dirty="0" smtClean="0"/>
              <a:t>neighborhoods with </a:t>
            </a:r>
            <a:r>
              <a:rPr lang="en-US" baseline="0" dirty="0" smtClean="0"/>
              <a:t>really high and really low median</a:t>
            </a:r>
            <a:r>
              <a:rPr lang="en-US" sz="1100" dirty="0" smtClean="0"/>
              <a:t> </a:t>
            </a:r>
            <a:r>
              <a:rPr lang="en-US" baseline="0" dirty="0" smtClean="0"/>
              <a:t>all have very few businesses in them (i.e., small number stats) so they aren’t very trustworthy for the model.</a:t>
            </a:r>
          </a:p>
          <a:p>
            <a:pPr lvl="0" rtl="0">
              <a:spcBef>
                <a:spcPts val="0"/>
              </a:spcBef>
              <a:buNone/>
            </a:pPr>
            <a:r>
              <a:rPr lang="en-US" baseline="0" dirty="0" smtClean="0"/>
              <a:t>7x </a:t>
            </a:r>
            <a:r>
              <a:rPr lang="en-US" baseline="0" dirty="0" smtClean="0"/>
              <a:t>better than just using # of businesses in each </a:t>
            </a:r>
            <a:r>
              <a:rPr lang="en-US" sz="1100" dirty="0" smtClean="0"/>
              <a:t>neighborhood</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LOOCV = 1.7 </a:t>
            </a:r>
            <a:r>
              <a:rPr lang="en-US" baseline="0" dirty="0" err="1" smtClean="0"/>
              <a:t>yr</a:t>
            </a:r>
            <a:r>
              <a:rPr lang="en-US" baseline="0" dirty="0" smtClean="0"/>
              <a:t>; RMSE = 2.3 </a:t>
            </a:r>
            <a:r>
              <a:rPr lang="en-US" baseline="0" dirty="0" err="1" smtClean="0"/>
              <a:t>yr</a:t>
            </a:r>
            <a:endParaRPr lang="en-US" baseline="0" dirty="0" smtClean="0"/>
          </a:p>
          <a:p>
            <a:pPr lvl="0" rtl="0">
              <a:spcBef>
                <a:spcPts val="0"/>
              </a:spcBef>
              <a:buNone/>
            </a:pPr>
            <a:r>
              <a:rPr lang="en-US" baseline="0" dirty="0" smtClean="0"/>
              <a:t>r^2 = 0.152; BIC </a:t>
            </a:r>
            <a:r>
              <a:rPr lang="en-US" baseline="0" dirty="0" smtClean="0"/>
              <a:t>= </a:t>
            </a:r>
            <a:r>
              <a:rPr lang="en-US" baseline="0" dirty="0" smtClean="0"/>
              <a:t>-355; AIC = -404; 12 features used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baseline="0" dirty="0" smtClean="0"/>
              <a:t>Here’s another part of SD, again color-coded by </a:t>
            </a:r>
            <a:r>
              <a:rPr lang="en-US" baseline="0" smtClean="0"/>
              <a:t>WhereSIOUS score (</a:t>
            </a:r>
            <a:r>
              <a:rPr lang="en-US" baseline="0" dirty="0" smtClean="0"/>
              <a:t>for all businesses).</a:t>
            </a:r>
          </a:p>
          <a:p>
            <a:pPr lvl="0" rtl="0">
              <a:spcBef>
                <a:spcPts val="0"/>
              </a:spcBef>
              <a:buNone/>
            </a:pPr>
            <a:r>
              <a:rPr lang="en-US" baseline="0" dirty="0" smtClean="0"/>
              <a:t>This is SDSU </a:t>
            </a:r>
            <a:r>
              <a:rPr lang="en-US" baseline="0" dirty="0" smtClean="0"/>
              <a:t>and </a:t>
            </a:r>
            <a:r>
              <a:rPr lang="en-US" baseline="0" dirty="0" smtClean="0"/>
              <a:t>the mostly </a:t>
            </a:r>
            <a:r>
              <a:rPr lang="en-US" baseline="0" dirty="0" smtClean="0"/>
              <a:t>residential areas just east of it, which aren’t great for businesses since there tends to be lots of turnover near universities.</a:t>
            </a:r>
          </a:p>
          <a:p>
            <a:pPr lvl="0" rtl="0">
              <a:spcBef>
                <a:spcPts val="0"/>
              </a:spcBef>
              <a:buNone/>
            </a:pPr>
            <a:r>
              <a:rPr lang="en-US" baseline="0" dirty="0" smtClean="0"/>
              <a:t>Whereas, along the 8, 15, and 805, and near Qualcomm Stadium are pretty good neighborhoods for businesses.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it-IT" baseline="0" dirty="0" err="1" smtClean="0"/>
              <a:t>n_business</a:t>
            </a:r>
            <a:r>
              <a:rPr lang="it-IT" baseline="0" dirty="0" smtClean="0"/>
              <a:t> 0.2621+/-0.083 (3 sigma; </a:t>
            </a:r>
            <a:r>
              <a:rPr lang="it-IT" baseline="0" dirty="0" err="1" smtClean="0"/>
              <a:t>P</a:t>
            </a:r>
            <a:r>
              <a:rPr lang="it-IT" baseline="0" dirty="0" smtClean="0"/>
              <a:t>&gt;|t|=0.002)</a:t>
            </a:r>
          </a:p>
          <a:p>
            <a:pPr lvl="0" rtl="0">
              <a:spcBef>
                <a:spcPts val="0"/>
              </a:spcBef>
              <a:buNone/>
            </a:pPr>
            <a:r>
              <a:rPr lang="it-IT" baseline="0" dirty="0" err="1" smtClean="0"/>
              <a:t>percent_female</a:t>
            </a:r>
            <a:r>
              <a:rPr lang="it-IT" baseline="0" dirty="0" smtClean="0"/>
              <a:t> 0.2427+/-0.093 (2.5 sigma; </a:t>
            </a:r>
            <a:r>
              <a:rPr lang="it-IT" baseline="0" dirty="0" err="1" smtClean="0"/>
              <a:t>P</a:t>
            </a:r>
            <a:r>
              <a:rPr lang="it-IT" baseline="0" dirty="0" smtClean="0"/>
              <a:t>&gt;|t|=0.010)</a:t>
            </a:r>
          </a:p>
          <a:p>
            <a:pPr lvl="0" rtl="0">
              <a:spcBef>
                <a:spcPts val="0"/>
              </a:spcBef>
              <a:buNone/>
            </a:pPr>
            <a:r>
              <a:rPr lang="it-IT" baseline="0" dirty="0" err="1" smtClean="0"/>
              <a:t>age_med</a:t>
            </a:r>
            <a:r>
              <a:rPr lang="it-IT" baseline="0" dirty="0" smtClean="0"/>
              <a:t> 0.1771+/-0.078 (2 sigma; </a:t>
            </a:r>
            <a:r>
              <a:rPr lang="it-IT" baseline="0" dirty="0" err="1" smtClean="0"/>
              <a:t>P</a:t>
            </a:r>
            <a:r>
              <a:rPr lang="it-IT" baseline="0" dirty="0" smtClean="0"/>
              <a:t>&gt;|t|=0.024)</a:t>
            </a:r>
            <a:endParaRPr lang="en-US" baseline="0"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lang="en-US" baseline="0"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lang="en-US" baseline="0" dirty="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Census</a:t>
            </a:r>
            <a:r>
              <a:rPr lang="en-US" baseline="0" dirty="0" smtClean="0"/>
              <a:t> tracts are subdivisions used by the US Census.</a:t>
            </a:r>
          </a:p>
          <a:p>
            <a:pPr lvl="0" rtl="0">
              <a:spcBef>
                <a:spcPts val="0"/>
              </a:spcBef>
              <a:buNone/>
            </a:pPr>
            <a:r>
              <a:rPr lang="en-US" baseline="0" dirty="0" smtClean="0"/>
              <a:t>There are supposed to be about 5000 people in each census tract, which seems to be true for the city of SD.</a:t>
            </a:r>
          </a:p>
          <a:p>
            <a:pPr lvl="0" rtl="0">
              <a:spcBef>
                <a:spcPts val="0"/>
              </a:spcBef>
              <a:buNone/>
            </a:pPr>
            <a:r>
              <a:rPr lang="en-US" baseline="0" dirty="0" smtClean="0"/>
              <a:t>Of course this means that there’s a wide range in the physical sizes of different census tracts with very sparsely populated tracts being physically much larger.</a:t>
            </a:r>
          </a:p>
          <a:p>
            <a:pPr lvl="0" rtl="0">
              <a:spcBef>
                <a:spcPts val="0"/>
              </a:spcBef>
              <a:buNone/>
            </a:pPr>
            <a:r>
              <a:rPr lang="en-US" baseline="0" dirty="0" smtClean="0"/>
              <a:t>This is the resolution of my model, in other words, I predict how successful a business will be in a given census tract.</a:t>
            </a:r>
            <a:endParaRPr lang="en-US" dirty="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smtClean="0"/>
              <a:t>NAICS has a bunch of numeric codes to describe various industries, so hopefully I can use this to identify different business types and how they perform in different locations.</a:t>
            </a:r>
          </a:p>
          <a:p>
            <a:pPr lvl="0">
              <a:spcBef>
                <a:spcPts val="0"/>
              </a:spcBef>
              <a:buNone/>
            </a:pPr>
            <a:r>
              <a:rPr lang="en" dirty="0" smtClean="0"/>
              <a:t>Each business has a single code, but they’re not super unique and very similar businesses have different codes!</a:t>
            </a:r>
          </a:p>
          <a:p>
            <a:pPr lvl="0">
              <a:spcBef>
                <a:spcPts val="0"/>
              </a:spcBef>
              <a:buNone/>
            </a:pPr>
            <a:r>
              <a:rPr lang="en" dirty="0" smtClean="0"/>
              <a:t>For example, Starbucks has </a:t>
            </a:r>
            <a:r>
              <a:rPr lang="en" sz="1100" dirty="0" smtClean="0">
                <a:highlight>
                  <a:srgbClr val="FFFFFF"/>
                </a:highlight>
              </a:rPr>
              <a:t>87 locations in SD with 18 different NAICS codes!</a:t>
            </a:r>
          </a:p>
          <a:p>
            <a:pPr lvl="0">
              <a:spcBef>
                <a:spcPts val="0"/>
              </a:spcBef>
              <a:buNone/>
            </a:pPr>
            <a:r>
              <a:rPr lang="en" sz="1100" dirty="0" smtClean="0">
                <a:highlight>
                  <a:srgbClr val="FFFFFF"/>
                </a:highlight>
              </a:rPr>
              <a:t>Their numbering system has the first two-digits as the most general category and then more digits refine the classification (i.e., 722, 7224, 722213).</a:t>
            </a:r>
          </a:p>
          <a:p>
            <a:pPr lvl="0">
              <a:spcBef>
                <a:spcPts val="0"/>
              </a:spcBef>
              <a:buNone/>
            </a:pPr>
            <a:r>
              <a:rPr lang="en" sz="1100" dirty="0" smtClean="0">
                <a:highlight>
                  <a:srgbClr val="FFFFFF"/>
                </a:highlight>
              </a:rPr>
              <a:t>I could just use the codes as-is, but it seems silly that we have 18 different “types” of Starbucks.</a:t>
            </a:r>
            <a:endParaRPr lang="en-US" sz="1100" dirty="0" smtClean="0">
              <a:highlight>
                <a:srgbClr val="FFFFFF"/>
              </a:highlight>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smtClean="0">
                <a:highlight>
                  <a:srgbClr val="FFFFFF"/>
                </a:highlight>
              </a:rPr>
              <a:t>So I took </a:t>
            </a:r>
            <a:r>
              <a:rPr lang="en" sz="1100" dirty="0" smtClean="0">
                <a:highlight>
                  <a:srgbClr val="FFFFFF"/>
                </a:highlight>
              </a:rPr>
              <a:t>the first two digits, which are the top-most level in the classification hierarchy.</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sz="1100" dirty="0" smtClean="0">
                <a:highlight>
                  <a:srgbClr val="FFFFFF"/>
                </a:highlight>
              </a:rPr>
              <a:t>This method turns this list into 4 different codes for all Starbucks, with 79% of them sharing the same code (72), 13% with a second code (44)</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lang="en-US" baseline="0"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smtClean="0"/>
              <a:t>The City of San Diego wants to use </a:t>
            </a:r>
            <a:r>
              <a:rPr lang="en-US" dirty="0" smtClean="0"/>
              <a:t>*data* </a:t>
            </a:r>
            <a:r>
              <a:rPr lang="en" dirty="0" smtClean="0"/>
              <a:t>to improve things.</a:t>
            </a:r>
          </a:p>
          <a:p>
            <a:pPr marL="0" lvl="0" indent="0">
              <a:spcBef>
                <a:spcPts val="0"/>
              </a:spcBef>
              <a:buFont typeface="Arial"/>
              <a:buNone/>
            </a:pPr>
            <a:r>
              <a:rPr lang="en-US" i="0" dirty="0" smtClean="0"/>
              <a:t>Specifically, using information about different</a:t>
            </a:r>
            <a:r>
              <a:rPr lang="en-US" i="0" baseline="0" dirty="0" smtClean="0"/>
              <a:t> neighborhoods in SD and how well businesses have done there in the past, </a:t>
            </a:r>
            <a:r>
              <a:rPr lang="en-US" i="0" dirty="0" smtClean="0"/>
              <a:t>I can </a:t>
            </a:r>
            <a:r>
              <a:rPr lang="en-US" sz="1100" i="0" dirty="0" smtClean="0"/>
              <a:t>predict</a:t>
            </a:r>
            <a:r>
              <a:rPr lang="en-US" sz="1100" i="0" baseline="0" dirty="0" smtClean="0"/>
              <a:t> the place where businesses will be most successful.</a:t>
            </a:r>
          </a:p>
          <a:p>
            <a:pPr marL="0" lvl="0" indent="0">
              <a:spcBef>
                <a:spcPts val="0"/>
              </a:spcBef>
              <a:buFont typeface="Arial"/>
              <a:buNone/>
            </a:pPr>
            <a:r>
              <a:rPr lang="en-US" sz="1100" i="0" baseline="0" dirty="0" smtClean="0"/>
              <a:t>SHOW DEMO: SD Convention Center, code=</a:t>
            </a:r>
            <a:r>
              <a:rPr lang="en-US" sz="1100" i="0" baseline="0" dirty="0" smtClean="0"/>
              <a:t>45 (florist)</a:t>
            </a:r>
            <a:r>
              <a:rPr lang="en-US" sz="1100" i="0" baseline="0" dirty="0" smtClean="0"/>
              <a:t>, then all of SD map</a:t>
            </a:r>
            <a:endParaRPr lang="en" sz="1100" i="0" dirty="0" smtClean="0"/>
          </a:p>
          <a:p>
            <a:pPr marL="0" lvl="0" indent="0">
              <a:spcBef>
                <a:spcPts val="0"/>
              </a:spcBef>
              <a:buFont typeface="Arial"/>
              <a:buNone/>
            </a:pPr>
            <a:endParaRPr i="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lang="en-US" baseline="0" dirty="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lang="en-US" baseline="0"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baseline="0" dirty="0" err="1" smtClean="0"/>
              <a:t>walk_score</a:t>
            </a:r>
            <a:r>
              <a:rPr lang="en-US" baseline="0" dirty="0" smtClean="0"/>
              <a:t> 0.1672+/-0.102 (1.5 sigma; P&gt;|t|=0.103); </a:t>
            </a:r>
            <a:r>
              <a:rPr lang="en-US" baseline="0" dirty="0" err="1" smtClean="0"/>
              <a:t>bike_score</a:t>
            </a:r>
            <a:r>
              <a:rPr lang="en-US" baseline="0" dirty="0" smtClean="0"/>
              <a:t> -0.1288+/-0.079 (1.5 sigma; P&gt;|t|=0.105)</a:t>
            </a:r>
          </a:p>
          <a:p>
            <a:pPr lvl="0" rtl="0">
              <a:spcBef>
                <a:spcPts val="0"/>
              </a:spcBef>
              <a:buNone/>
            </a:pPr>
            <a:r>
              <a:rPr lang="en-US" baseline="0" dirty="0" err="1" smtClean="0"/>
              <a:t>adult_percent</a:t>
            </a:r>
            <a:r>
              <a:rPr lang="en-US" baseline="0" dirty="0" smtClean="0"/>
              <a:t> 0.1488+/-0.107 (1.5 sigma; P&gt;|t|=0.167); </a:t>
            </a:r>
            <a:r>
              <a:rPr lang="en-US" baseline="0" dirty="0" err="1" smtClean="0"/>
              <a:t>income_med</a:t>
            </a:r>
            <a:r>
              <a:rPr lang="en-US" baseline="0" dirty="0" smtClean="0"/>
              <a:t> 0.1224+/-0.108 (1 sigma; P&gt;|t|=0.259)</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Walk score is calculated based on walking distance to businesses and pedestrian friendliness (e.g., block length and intersection density, but NOT hilliness).</a:t>
            </a:r>
          </a:p>
          <a:p>
            <a:pPr lvl="0" rtl="0">
              <a:spcBef>
                <a:spcPts val="0"/>
              </a:spcBef>
              <a:buNone/>
            </a:pPr>
            <a:r>
              <a:rPr lang="en-US" baseline="0" dirty="0" smtClean="0"/>
              <a:t>Bike score is based on number of bike lanes, hilliness of an area, road connectivity, and the number of bike commuters. So with some hills and not many bike commuters, bike scores are relatively low in much of SD and *might* be lower near more successful businesses.</a:t>
            </a:r>
          </a:p>
          <a:p>
            <a:pPr lvl="0" rtl="0">
              <a:spcBef>
                <a:spcPts val="0"/>
              </a:spcBef>
              <a:buNone/>
            </a:pPr>
            <a:r>
              <a:rPr lang="en-US" baseline="0" dirty="0" smtClean="0"/>
              <a:t>And bike score and walk score are fairly strongly correlated!</a:t>
            </a:r>
            <a:endParaRPr lang="en-US" baseline="0" dirty="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lang="en-US" baseline="0"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After discussions with SD</a:t>
            </a:r>
            <a:r>
              <a:rPr lang="en-US" baseline="0" dirty="0" smtClean="0"/>
              <a:t> officials, including people in the Data Office and the Business Development Office, we decided, given the dataset, that a good measure of a business’ success is how long it’s been around.</a:t>
            </a:r>
          </a:p>
          <a:p>
            <a:pPr lvl="0" rtl="0">
              <a:spcBef>
                <a:spcPts val="0"/>
              </a:spcBef>
              <a:buNone/>
            </a:pPr>
            <a:r>
              <a:rPr lang="en-US" baseline="0" dirty="0" smtClean="0"/>
              <a:t>So I took the list of all current businesses in SD and calculated the median age of all businesses in each neighborhood (census tract).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algn="l"/>
            <a:r>
              <a:rPr lang="en-US" sz="1100" dirty="0" smtClean="0"/>
              <a:t>I get business age &amp; location</a:t>
            </a:r>
            <a:r>
              <a:rPr lang="en-US" sz="1100" baseline="0" dirty="0" smtClean="0"/>
              <a:t> and </a:t>
            </a:r>
            <a:r>
              <a:rPr lang="en-US" sz="1100" dirty="0" smtClean="0"/>
              <a:t>type of business from the</a:t>
            </a:r>
            <a:r>
              <a:rPr lang="en-US" sz="1100" baseline="0" dirty="0" smtClean="0"/>
              <a:t> City of SD data portal.</a:t>
            </a:r>
          </a:p>
          <a:p>
            <a:pPr marL="0" marR="0" indent="0" algn="l" defTabSz="457200" rtl="0" eaLnBrk="1" fontAlgn="auto" latinLnBrk="0" hangingPunct="1">
              <a:lnSpc>
                <a:spcPct val="100000"/>
              </a:lnSpc>
              <a:spcBef>
                <a:spcPts val="0"/>
              </a:spcBef>
              <a:spcAft>
                <a:spcPts val="0"/>
              </a:spcAft>
              <a:buClrTx/>
              <a:buSzTx/>
              <a:buFontTx/>
              <a:buNone/>
              <a:tabLst/>
              <a:defRPr/>
            </a:pPr>
            <a:r>
              <a:rPr lang="en-US" sz="1100" baseline="0" dirty="0" smtClean="0"/>
              <a:t>I get </a:t>
            </a:r>
            <a:r>
              <a:rPr lang="en-US" sz="1100" dirty="0" smtClean="0"/>
              <a:t>population, housing, income, and employment data from the census and walk/bike/transit scores from </a:t>
            </a:r>
            <a:r>
              <a:rPr lang="en-US" sz="1100" dirty="0" err="1" smtClean="0"/>
              <a:t>walkscore.com</a:t>
            </a:r>
            <a:endParaRPr lang="en" sz="1100"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algn="l"/>
            <a:endParaRPr lang="en" sz="1100"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algn="l"/>
            <a:endParaRPr lang="en" sz="1100"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algn="l"/>
            <a:endParaRPr lang="en" sz="1100"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algn="l"/>
            <a:endParaRPr lang="en" sz="1100"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My predicted range of ages is narrower than the input, which is good since the </a:t>
            </a:r>
            <a:r>
              <a:rPr lang="en-US" sz="1100" dirty="0" smtClean="0"/>
              <a:t>neighborhoods with </a:t>
            </a:r>
            <a:r>
              <a:rPr lang="en-US" baseline="0" dirty="0" smtClean="0"/>
              <a:t>really high and really low median</a:t>
            </a:r>
            <a:r>
              <a:rPr lang="en-US" sz="1100" dirty="0" smtClean="0"/>
              <a:t> </a:t>
            </a:r>
            <a:r>
              <a:rPr lang="en-US" baseline="0" dirty="0" smtClean="0"/>
              <a:t>all have very few businesses in them (i.e., small number stats) so they aren’t very trustworthy for the model.</a:t>
            </a:r>
          </a:p>
          <a:p>
            <a:pPr lvl="0" rtl="0">
              <a:spcBef>
                <a:spcPts val="0"/>
              </a:spcBef>
              <a:buNone/>
            </a:pPr>
            <a:r>
              <a:rPr lang="en-US" baseline="0" dirty="0" smtClean="0"/>
              <a:t>7x </a:t>
            </a:r>
            <a:r>
              <a:rPr lang="en-US" baseline="0" dirty="0" smtClean="0"/>
              <a:t>better than just using # of businesses in each </a:t>
            </a:r>
            <a:r>
              <a:rPr lang="en-US" sz="1100" dirty="0" smtClean="0"/>
              <a:t>neighborhood</a:t>
            </a:r>
          </a:p>
          <a:p>
            <a:pPr lvl="0" rtl="0">
              <a:spcBef>
                <a:spcPts val="0"/>
              </a:spcBef>
              <a:buNone/>
            </a:pPr>
            <a:r>
              <a:rPr lang="en-US" baseline="0" dirty="0" smtClean="0"/>
              <a:t>r^2 = 0.152; BIC </a:t>
            </a:r>
            <a:r>
              <a:rPr lang="en-US" baseline="0" dirty="0" smtClean="0"/>
              <a:t>= </a:t>
            </a:r>
            <a:r>
              <a:rPr lang="en-US" baseline="0" dirty="0" smtClean="0"/>
              <a:t>-355; AIC = -404; 12 features </a:t>
            </a:r>
            <a:r>
              <a:rPr lang="en-US" baseline="0" dirty="0" smtClean="0"/>
              <a:t>used</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992767"/>
            <a:ext cx="8520600" cy="27368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3778833"/>
            <a:ext cx="8520600" cy="10568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474833"/>
            <a:ext cx="8520600" cy="26180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4202967"/>
            <a:ext cx="8520600" cy="17344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867800"/>
            <a:ext cx="8520600" cy="11224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136150" y="85367"/>
            <a:ext cx="8884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136150" y="1028633"/>
            <a:ext cx="8884800" cy="4555200"/>
          </a:xfrm>
          <a:prstGeom prst="rect">
            <a:avLst/>
          </a:prstGeom>
        </p:spPr>
        <p:txBody>
          <a:bodyPr lIns="91425" tIns="91425" rIns="91425" bIns="91425" anchor="t" anchorCtr="0"/>
          <a:lstStyle>
            <a:lvl1pPr lvl="0">
              <a:spcBef>
                <a:spcPts val="0"/>
              </a:spcBef>
              <a:buChar char="●"/>
              <a:defRPr/>
            </a:lvl1pPr>
            <a:lvl2pPr lvl="1">
              <a:spcBef>
                <a:spcPts val="0"/>
              </a:spcBef>
              <a:buChar char="○"/>
              <a:defRPr/>
            </a:lvl2pPr>
            <a:lvl3pPr lvl="2">
              <a:spcBef>
                <a:spcPts val="0"/>
              </a:spcBef>
              <a:buChar char="■"/>
              <a:defRPr/>
            </a:lvl3pPr>
            <a:lvl4pPr lvl="3">
              <a:spcBef>
                <a:spcPts val="0"/>
              </a:spcBef>
              <a:buChar char="●"/>
              <a:defRPr/>
            </a:lvl4pPr>
            <a:lvl5pPr lvl="4">
              <a:spcBef>
                <a:spcPts val="0"/>
              </a:spcBef>
              <a:buChar char="○"/>
              <a:defRPr/>
            </a:lvl5pPr>
            <a:lvl6pPr lvl="5">
              <a:spcBef>
                <a:spcPts val="0"/>
              </a:spcBef>
              <a:buChar char="■"/>
              <a:defRPr/>
            </a:lvl6pPr>
            <a:lvl7pPr lvl="6">
              <a:spcBef>
                <a:spcPts val="0"/>
              </a:spcBef>
              <a:buChar char="●"/>
              <a:defRPr/>
            </a:lvl7pPr>
            <a:lvl8pPr lvl="7">
              <a:spcBef>
                <a:spcPts val="0"/>
              </a:spcBef>
              <a:buChar char="○"/>
              <a:defRPr/>
            </a:lvl8pPr>
            <a:lvl9pPr lvl="8">
              <a:spcBef>
                <a:spcPts val="0"/>
              </a:spcBef>
              <a:buChar char="■"/>
              <a:defRPr/>
            </a:lvl9pPr>
          </a:lstStyle>
          <a:p>
            <a:endParaRPr/>
          </a:p>
        </p:txBody>
      </p:sp>
      <p:sp>
        <p:nvSpPr>
          <p:cNvPr id="19" name="Shape 19"/>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593367"/>
            <a:ext cx="85206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593367"/>
            <a:ext cx="85206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740800"/>
            <a:ext cx="2808000" cy="10076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852800"/>
            <a:ext cx="2808000" cy="42392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600200"/>
            <a:ext cx="6367800" cy="54544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33"/>
            <a:ext cx="4572000" cy="6858000"/>
          </a:xfrm>
          <a:prstGeom prst="rect">
            <a:avLst/>
          </a:prstGeom>
          <a:solidFill>
            <a:schemeClr val="dk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644233"/>
            <a:ext cx="4045200" cy="19764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3737433"/>
            <a:ext cx="4045200" cy="16468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965600"/>
            <a:ext cx="3837000" cy="4926800"/>
          </a:xfrm>
          <a:prstGeom prst="rect">
            <a:avLst/>
          </a:prstGeom>
        </p:spPr>
        <p:txBody>
          <a:bodyPr lIns="91425" tIns="91425" rIns="91425" bIns="91425" anchor="ctr" anchorCtr="0"/>
          <a:lstStyle>
            <a:lvl1pPr lvl="0">
              <a:spcBef>
                <a:spcPts val="0"/>
              </a:spcBef>
              <a:buClr>
                <a:schemeClr val="dk1"/>
              </a:buClr>
              <a:defRPr>
                <a:solidFill>
                  <a:schemeClr val="dk1"/>
                </a:solidFill>
              </a:defRPr>
            </a:lvl1pPr>
            <a:lvl2pPr lvl="1">
              <a:spcBef>
                <a:spcPts val="0"/>
              </a:spcBef>
              <a:buClr>
                <a:schemeClr val="dk1"/>
              </a:buClr>
              <a:defRPr>
                <a:solidFill>
                  <a:schemeClr val="dk1"/>
                </a:solidFill>
              </a:defRPr>
            </a:lvl2pPr>
            <a:lvl3pPr lvl="2">
              <a:spcBef>
                <a:spcPts val="0"/>
              </a:spcBef>
              <a:buClr>
                <a:schemeClr val="dk1"/>
              </a:buClr>
              <a:defRPr>
                <a:solidFill>
                  <a:schemeClr val="dk1"/>
                </a:solidFill>
              </a:defRPr>
            </a:lvl3pPr>
            <a:lvl4pPr lvl="3">
              <a:spcBef>
                <a:spcPts val="0"/>
              </a:spcBef>
              <a:buClr>
                <a:schemeClr val="dk1"/>
              </a:buClr>
              <a:defRPr>
                <a:solidFill>
                  <a:schemeClr val="dk1"/>
                </a:solidFill>
              </a:defRPr>
            </a:lvl4pPr>
            <a:lvl5pPr lvl="4">
              <a:spcBef>
                <a:spcPts val="0"/>
              </a:spcBef>
              <a:buClr>
                <a:schemeClr val="dk1"/>
              </a:buClr>
              <a:defRPr>
                <a:solidFill>
                  <a:schemeClr val="dk1"/>
                </a:solidFill>
              </a:defRPr>
            </a:lvl5pPr>
            <a:lvl6pPr lvl="5">
              <a:spcBef>
                <a:spcPts val="0"/>
              </a:spcBef>
              <a:buClr>
                <a:schemeClr val="dk1"/>
              </a:buClr>
              <a:defRPr>
                <a:solidFill>
                  <a:schemeClr val="dk1"/>
                </a:solidFill>
              </a:defRPr>
            </a:lvl6pPr>
            <a:lvl7pPr lvl="6">
              <a:spcBef>
                <a:spcPts val="0"/>
              </a:spcBef>
              <a:buClr>
                <a:schemeClr val="dk1"/>
              </a:buClr>
              <a:defRPr>
                <a:solidFill>
                  <a:schemeClr val="dk1"/>
                </a:solidFill>
              </a:defRPr>
            </a:lvl7pPr>
            <a:lvl8pPr lvl="7">
              <a:spcBef>
                <a:spcPts val="0"/>
              </a:spcBef>
              <a:buClr>
                <a:schemeClr val="dk1"/>
              </a:buClr>
              <a:defRPr>
                <a:solidFill>
                  <a:schemeClr val="dk1"/>
                </a:solidFill>
              </a:defRPr>
            </a:lvl8pPr>
            <a:lvl9pPr lvl="8">
              <a:spcBef>
                <a:spcPts val="0"/>
              </a:spcBef>
              <a:buClr>
                <a:schemeClr val="dk1"/>
              </a:buClr>
              <a:defRPr>
                <a:solidFill>
                  <a:schemeClr val="dk1"/>
                </a:solidFill>
              </a:defRPr>
            </a:lvl9pPr>
          </a:lstStyle>
          <a:p>
            <a:endParaRPr/>
          </a:p>
        </p:txBody>
      </p:sp>
      <p:sp>
        <p:nvSpPr>
          <p:cNvPr id="40" name="Shape 40"/>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5640767"/>
            <a:ext cx="5998800" cy="8068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23654"/>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593367"/>
            <a:ext cx="8520600" cy="7636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536633"/>
            <a:ext cx="8520600" cy="45552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lt2"/>
              </a:buClr>
              <a:buSzPct val="100000"/>
              <a:defRPr sz="1800">
                <a:solidFill>
                  <a:schemeClr val="lt2"/>
                </a:solidFill>
              </a:defRPr>
            </a:lvl1pPr>
            <a:lvl2pPr lvl="1">
              <a:lnSpc>
                <a:spcPct val="115000"/>
              </a:lnSpc>
              <a:spcBef>
                <a:spcPts val="0"/>
              </a:spcBef>
              <a:spcAft>
                <a:spcPts val="1600"/>
              </a:spcAft>
              <a:buClr>
                <a:schemeClr val="lt2"/>
              </a:buClr>
              <a:defRPr>
                <a:solidFill>
                  <a:schemeClr val="lt2"/>
                </a:solidFill>
              </a:defRPr>
            </a:lvl2pPr>
            <a:lvl3pPr lvl="2">
              <a:lnSpc>
                <a:spcPct val="115000"/>
              </a:lnSpc>
              <a:spcBef>
                <a:spcPts val="0"/>
              </a:spcBef>
              <a:spcAft>
                <a:spcPts val="1600"/>
              </a:spcAft>
              <a:buClr>
                <a:schemeClr val="lt2"/>
              </a:buClr>
              <a:defRPr>
                <a:solidFill>
                  <a:schemeClr val="lt2"/>
                </a:solidFill>
              </a:defRPr>
            </a:lvl3pPr>
            <a:lvl4pPr lvl="3">
              <a:lnSpc>
                <a:spcPct val="115000"/>
              </a:lnSpc>
              <a:spcBef>
                <a:spcPts val="0"/>
              </a:spcBef>
              <a:spcAft>
                <a:spcPts val="1600"/>
              </a:spcAft>
              <a:buClr>
                <a:schemeClr val="lt2"/>
              </a:buClr>
              <a:defRPr>
                <a:solidFill>
                  <a:schemeClr val="lt2"/>
                </a:solidFill>
              </a:defRPr>
            </a:lvl4pPr>
            <a:lvl5pPr lvl="4">
              <a:lnSpc>
                <a:spcPct val="115000"/>
              </a:lnSpc>
              <a:spcBef>
                <a:spcPts val="0"/>
              </a:spcBef>
              <a:spcAft>
                <a:spcPts val="1600"/>
              </a:spcAft>
              <a:buClr>
                <a:schemeClr val="lt2"/>
              </a:buClr>
              <a:defRPr>
                <a:solidFill>
                  <a:schemeClr val="lt2"/>
                </a:solidFill>
              </a:defRPr>
            </a:lvl5pPr>
            <a:lvl6pPr lvl="5">
              <a:lnSpc>
                <a:spcPct val="115000"/>
              </a:lnSpc>
              <a:spcBef>
                <a:spcPts val="0"/>
              </a:spcBef>
              <a:spcAft>
                <a:spcPts val="1600"/>
              </a:spcAft>
              <a:buClr>
                <a:schemeClr val="lt2"/>
              </a:buClr>
              <a:defRPr>
                <a:solidFill>
                  <a:schemeClr val="lt2"/>
                </a:solidFill>
              </a:defRPr>
            </a:lvl6pPr>
            <a:lvl7pPr lvl="6">
              <a:lnSpc>
                <a:spcPct val="115000"/>
              </a:lnSpc>
              <a:spcBef>
                <a:spcPts val="0"/>
              </a:spcBef>
              <a:spcAft>
                <a:spcPts val="1600"/>
              </a:spcAft>
              <a:buClr>
                <a:schemeClr val="lt2"/>
              </a:buClr>
              <a:defRPr>
                <a:solidFill>
                  <a:schemeClr val="lt2"/>
                </a:solidFill>
              </a:defRPr>
            </a:lvl7pPr>
            <a:lvl8pPr lvl="7">
              <a:lnSpc>
                <a:spcPct val="115000"/>
              </a:lnSpc>
              <a:spcBef>
                <a:spcPts val="0"/>
              </a:spcBef>
              <a:spcAft>
                <a:spcPts val="1600"/>
              </a:spcAft>
              <a:buClr>
                <a:schemeClr val="lt2"/>
              </a:buClr>
              <a:defRPr>
                <a:solidFill>
                  <a:schemeClr val="lt2"/>
                </a:solidFill>
              </a:defRPr>
            </a:lvl8pPr>
            <a:lvl9pPr lvl="8">
              <a:lnSpc>
                <a:spcPct val="115000"/>
              </a:lnSpc>
              <a:spcBef>
                <a:spcPts val="0"/>
              </a:spcBef>
              <a:spcAft>
                <a:spcPts val="1600"/>
              </a:spcAft>
              <a:buClr>
                <a:schemeClr val="lt2"/>
              </a:buClr>
              <a:defRPr>
                <a:solidFill>
                  <a:schemeClr val="lt2"/>
                </a:solidFill>
              </a:defRPr>
            </a:lvl9pPr>
          </a:lstStyle>
          <a:p>
            <a:endParaRPr/>
          </a:p>
        </p:txBody>
      </p:sp>
      <p:sp>
        <p:nvSpPr>
          <p:cNvPr id="8" name="Shape 8"/>
          <p:cNvSpPr txBox="1">
            <a:spLocks noGrp="1"/>
          </p:cNvSpPr>
          <p:nvPr>
            <p:ph type="sldNum" idx="12"/>
          </p:nvPr>
        </p:nvSpPr>
        <p:spPr>
          <a:xfrm>
            <a:off x="8472457" y="6217621"/>
            <a:ext cx="548700" cy="5248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lt2"/>
                </a:solidFill>
              </a:rPr>
              <a:t>‹#›</a:t>
            </a:fld>
            <a:endParaRPr lang="en" sz="1000">
              <a:solidFill>
                <a:schemeClr val="lt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tiff"/></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jpeg"/><Relationship Id="rId6" Type="http://schemas.openxmlformats.org/officeDocument/2006/relationships/image" Target="../media/image17.png"/><Relationship Id="rId7" Type="http://schemas.openxmlformats.org/officeDocument/2006/relationships/image" Target="../media/image18.jpg"/><Relationship Id="rId8" Type="http://schemas.openxmlformats.org/officeDocument/2006/relationships/image" Target="../media/image19.jp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png"/><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png"/><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27.png"/><Relationship Id="rId6" Type="http://schemas.microsoft.com/office/2007/relationships/hdphoto" Target="../media/hdphoto2.wdp"/><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png"/><Relationship Id="rId10"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7.png"/><Relationship Id="rId6" Type="http://schemas.microsoft.com/office/2007/relationships/hdphoto" Target="../media/hdphoto1.wdp"/><Relationship Id="rId7" Type="http://schemas.openxmlformats.org/officeDocument/2006/relationships/image" Target="../media/image5.png"/><Relationship Id="rId8"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0" y="297492"/>
            <a:ext cx="8520600" cy="2036662"/>
          </a:xfrm>
          <a:prstGeom prst="rect">
            <a:avLst/>
          </a:prstGeom>
        </p:spPr>
        <p:txBody>
          <a:bodyPr lIns="91425" tIns="91425" rIns="91425" bIns="91425" anchor="b" anchorCtr="0">
            <a:noAutofit/>
          </a:bodyPr>
          <a:lstStyle/>
          <a:p>
            <a:pPr lvl="0">
              <a:spcBef>
                <a:spcPts val="0"/>
              </a:spcBef>
              <a:buNone/>
            </a:pPr>
            <a:r>
              <a:rPr lang="en" dirty="0"/>
              <a:t>WhereSIOUS - San Diego</a:t>
            </a:r>
          </a:p>
          <a:p>
            <a:pPr lvl="0">
              <a:spcBef>
                <a:spcPts val="0"/>
              </a:spcBef>
              <a:buNone/>
            </a:pPr>
            <a:r>
              <a:rPr lang="en-US" sz="1000" dirty="0" smtClean="0"/>
              <a:t/>
            </a:r>
            <a:br>
              <a:rPr lang="en-US" sz="1000" dirty="0" smtClean="0"/>
            </a:br>
            <a:r>
              <a:rPr lang="en" sz="3600" dirty="0" smtClean="0"/>
              <a:t>Where </a:t>
            </a:r>
            <a:r>
              <a:rPr lang="en" sz="3600" dirty="0"/>
              <a:t>Should I Open Up Shop?</a:t>
            </a:r>
          </a:p>
          <a:p>
            <a:pPr lvl="0">
              <a:spcBef>
                <a:spcPts val="0"/>
              </a:spcBef>
              <a:buNone/>
            </a:pPr>
            <a:endParaRPr sz="3600" dirty="0"/>
          </a:p>
        </p:txBody>
      </p:sp>
      <p:sp>
        <p:nvSpPr>
          <p:cNvPr id="55" name="Shape 55"/>
          <p:cNvSpPr txBox="1">
            <a:spLocks noGrp="1"/>
          </p:cNvSpPr>
          <p:nvPr>
            <p:ph type="subTitle" idx="1"/>
          </p:nvPr>
        </p:nvSpPr>
        <p:spPr>
          <a:xfrm>
            <a:off x="2558403" y="1889835"/>
            <a:ext cx="4027195" cy="847986"/>
          </a:xfrm>
          <a:prstGeom prst="rect">
            <a:avLst/>
          </a:prstGeom>
        </p:spPr>
        <p:txBody>
          <a:bodyPr lIns="91425" tIns="91425" rIns="91425" bIns="91425" anchor="t" anchorCtr="0">
            <a:noAutofit/>
          </a:bodyPr>
          <a:lstStyle/>
          <a:p>
            <a:pPr lvl="0">
              <a:spcBef>
                <a:spcPts val="0"/>
              </a:spcBef>
              <a:buNone/>
            </a:pPr>
            <a:r>
              <a:rPr lang="en" dirty="0">
                <a:solidFill>
                  <a:schemeClr val="bg1">
                    <a:lumMod val="25000"/>
                    <a:lumOff val="75000"/>
                  </a:schemeClr>
                </a:solidFill>
              </a:rPr>
              <a:t>Jeffrey </a:t>
            </a:r>
            <a:r>
              <a:rPr lang="en" dirty="0" smtClean="0">
                <a:solidFill>
                  <a:schemeClr val="bg1">
                    <a:lumMod val="25000"/>
                    <a:lumOff val="75000"/>
                  </a:schemeClr>
                </a:solidFill>
              </a:rPr>
              <a:t>Silverman</a:t>
            </a:r>
            <a:endParaRPr lang="en" dirty="0">
              <a:solidFill>
                <a:schemeClr val="bg1">
                  <a:lumMod val="25000"/>
                  <a:lumOff val="75000"/>
                </a:schemeClr>
              </a:solidFill>
            </a:endParaRPr>
          </a:p>
        </p:txBody>
      </p:sp>
      <p:pic>
        <p:nvPicPr>
          <p:cNvPr id="6" name="Shape 63" descr="sd_panorama_pixabay.jpg"/>
          <p:cNvPicPr preferRelativeResize="0"/>
          <p:nvPr/>
        </p:nvPicPr>
        <p:blipFill>
          <a:blip r:embed="rId3">
            <a:alphaModFix/>
          </a:blip>
          <a:stretch>
            <a:fillRect/>
          </a:stretch>
        </p:blipFill>
        <p:spPr>
          <a:xfrm>
            <a:off x="-846614" y="2791828"/>
            <a:ext cx="10837228" cy="4066173"/>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72816" y="757431"/>
            <a:ext cx="7598369" cy="5888736"/>
          </a:xfrm>
          <a:prstGeom prst="rect">
            <a:avLst/>
          </a:prstGeom>
          <a:solidFill>
            <a:schemeClr val="tx1"/>
          </a:solidFill>
        </p:spPr>
      </p:pic>
      <p:sp>
        <p:nvSpPr>
          <p:cNvPr id="6" name="Shape 110"/>
          <p:cNvSpPr txBox="1">
            <a:spLocks/>
          </p:cNvSpPr>
          <p:nvPr/>
        </p:nvSpPr>
        <p:spPr>
          <a:xfrm>
            <a:off x="136150" y="-6169"/>
            <a:ext cx="8884800" cy="763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3600" dirty="0" smtClean="0"/>
              <a:t>Validation</a:t>
            </a:r>
            <a:endParaRPr lang="en" sz="3600" dirty="0"/>
          </a:p>
        </p:txBody>
      </p:sp>
      <p:sp>
        <p:nvSpPr>
          <p:cNvPr id="9" name="Rectangle 8"/>
          <p:cNvSpPr/>
          <p:nvPr/>
        </p:nvSpPr>
        <p:spPr>
          <a:xfrm>
            <a:off x="4800600" y="1798728"/>
            <a:ext cx="3339132" cy="830997"/>
          </a:xfrm>
          <a:prstGeom prst="rect">
            <a:avLst/>
          </a:prstGeom>
        </p:spPr>
        <p:txBody>
          <a:bodyPr wrap="square">
            <a:spAutoFit/>
          </a:bodyPr>
          <a:lstStyle/>
          <a:p>
            <a:pPr algn="ctr"/>
            <a:r>
              <a:rPr lang="en-US" sz="2400" dirty="0" smtClean="0"/>
              <a:t>Model “corrects</a:t>
            </a:r>
            <a:r>
              <a:rPr lang="en-US" sz="2400" dirty="0" smtClean="0"/>
              <a:t>”</a:t>
            </a:r>
          </a:p>
          <a:p>
            <a:pPr algn="ctr"/>
            <a:r>
              <a:rPr lang="en-US" sz="2400" dirty="0" smtClean="0"/>
              <a:t>outlier </a:t>
            </a:r>
            <a:r>
              <a:rPr lang="en-US" sz="2400" dirty="0" smtClean="0"/>
              <a:t>neighborhoods</a:t>
            </a:r>
            <a:endParaRPr lang="en" sz="2400" dirty="0"/>
          </a:p>
        </p:txBody>
      </p:sp>
    </p:spTree>
    <p:extLst>
      <p:ext uri="{BB962C8B-B14F-4D97-AF65-F5344CB8AC3E}">
        <p14:creationId xmlns:p14="http://schemas.microsoft.com/office/powerpoint/2010/main" val="134683737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72816" y="757431"/>
            <a:ext cx="7598369" cy="5888736"/>
          </a:xfrm>
          <a:prstGeom prst="rect">
            <a:avLst/>
          </a:prstGeom>
          <a:solidFill>
            <a:schemeClr val="tx1"/>
          </a:solidFill>
        </p:spPr>
      </p:pic>
      <p:sp>
        <p:nvSpPr>
          <p:cNvPr id="6" name="Shape 110"/>
          <p:cNvSpPr txBox="1">
            <a:spLocks/>
          </p:cNvSpPr>
          <p:nvPr/>
        </p:nvSpPr>
        <p:spPr>
          <a:xfrm>
            <a:off x="136150" y="-6169"/>
            <a:ext cx="8884800" cy="763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3600" dirty="0" smtClean="0"/>
              <a:t>Validation</a:t>
            </a:r>
            <a:endParaRPr lang="en" sz="3600" dirty="0"/>
          </a:p>
        </p:txBody>
      </p:sp>
      <p:sp>
        <p:nvSpPr>
          <p:cNvPr id="5" name="Rectangle 4"/>
          <p:cNvSpPr/>
          <p:nvPr/>
        </p:nvSpPr>
        <p:spPr>
          <a:xfrm>
            <a:off x="4800600" y="3004973"/>
            <a:ext cx="3339132" cy="830997"/>
          </a:xfrm>
          <a:prstGeom prst="rect">
            <a:avLst/>
          </a:prstGeom>
        </p:spPr>
        <p:txBody>
          <a:bodyPr wrap="square">
            <a:spAutoFit/>
          </a:bodyPr>
          <a:lstStyle/>
          <a:p>
            <a:pPr algn="ctr"/>
            <a:r>
              <a:rPr lang="en-US" sz="2400" dirty="0" smtClean="0"/>
              <a:t>Typical prediction e</a:t>
            </a:r>
            <a:r>
              <a:rPr lang="en-US" sz="2400" dirty="0" smtClean="0"/>
              <a:t>rror (RMSE) of ~2 years</a:t>
            </a:r>
            <a:endParaRPr lang="en" sz="2400" dirty="0"/>
          </a:p>
        </p:txBody>
      </p:sp>
      <p:sp>
        <p:nvSpPr>
          <p:cNvPr id="7" name="Rectangle 6"/>
          <p:cNvSpPr/>
          <p:nvPr/>
        </p:nvSpPr>
        <p:spPr>
          <a:xfrm>
            <a:off x="4800600" y="1798728"/>
            <a:ext cx="3339132" cy="830997"/>
          </a:xfrm>
          <a:prstGeom prst="rect">
            <a:avLst/>
          </a:prstGeom>
        </p:spPr>
        <p:txBody>
          <a:bodyPr wrap="square">
            <a:spAutoFit/>
          </a:bodyPr>
          <a:lstStyle/>
          <a:p>
            <a:pPr algn="ctr"/>
            <a:r>
              <a:rPr lang="en-US" sz="2400" dirty="0" smtClean="0"/>
              <a:t>Model “corrects</a:t>
            </a:r>
            <a:r>
              <a:rPr lang="en-US" sz="2400" dirty="0" smtClean="0"/>
              <a:t>”</a:t>
            </a:r>
          </a:p>
          <a:p>
            <a:pPr algn="ctr"/>
            <a:r>
              <a:rPr lang="en-US" sz="2400" dirty="0" smtClean="0"/>
              <a:t>outlier </a:t>
            </a:r>
            <a:r>
              <a:rPr lang="en-US" sz="2400" dirty="0" smtClean="0"/>
              <a:t>neighborhoods</a:t>
            </a:r>
            <a:endParaRPr lang="en" sz="2400" dirty="0"/>
          </a:p>
        </p:txBody>
      </p:sp>
    </p:spTree>
    <p:extLst>
      <p:ext uri="{BB962C8B-B14F-4D97-AF65-F5344CB8AC3E}">
        <p14:creationId xmlns:p14="http://schemas.microsoft.com/office/powerpoint/2010/main" val="59735464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9" name="Shape 110"/>
          <p:cNvSpPr txBox="1">
            <a:spLocks noGrp="1"/>
          </p:cNvSpPr>
          <p:nvPr>
            <p:ph type="title"/>
          </p:nvPr>
        </p:nvSpPr>
        <p:spPr>
          <a:xfrm>
            <a:off x="136150" y="-6169"/>
            <a:ext cx="8884800" cy="763600"/>
          </a:xfrm>
          <a:prstGeom prst="rect">
            <a:avLst/>
          </a:prstGeom>
        </p:spPr>
        <p:txBody>
          <a:bodyPr lIns="91425" tIns="91425" rIns="91425" bIns="91425" anchor="t" anchorCtr="0">
            <a:noAutofit/>
          </a:bodyPr>
          <a:lstStyle/>
          <a:p>
            <a:pPr lvl="0" rtl="0">
              <a:spcBef>
                <a:spcPts val="0"/>
              </a:spcBef>
              <a:buNone/>
            </a:pPr>
            <a:r>
              <a:rPr lang="en-US" sz="3600" dirty="0" smtClean="0"/>
              <a:t>SD State University &amp; Qualcomm Stadium</a:t>
            </a:r>
            <a:endParaRPr lang="en" sz="3600" dirty="0"/>
          </a:p>
        </p:txBody>
      </p:sp>
      <p:pic>
        <p:nvPicPr>
          <p:cNvPr id="4" name="Picture 3" descr="map2.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574" y="964758"/>
            <a:ext cx="8740852" cy="5449432"/>
          </a:xfrm>
          <a:prstGeom prst="rect">
            <a:avLst/>
          </a:prstGeom>
        </p:spPr>
      </p:pic>
    </p:spTree>
    <p:extLst>
      <p:ext uri="{BB962C8B-B14F-4D97-AF65-F5344CB8AC3E}">
        <p14:creationId xmlns:p14="http://schemas.microsoft.com/office/powerpoint/2010/main" val="145022508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2" name="Text Placeholder 1"/>
          <p:cNvSpPr>
            <a:spLocks noGrp="1"/>
          </p:cNvSpPr>
          <p:nvPr>
            <p:ph type="body" idx="1"/>
          </p:nvPr>
        </p:nvSpPr>
        <p:spPr>
          <a:xfrm>
            <a:off x="126769" y="1062553"/>
            <a:ext cx="8884800" cy="5873195"/>
          </a:xfrm>
        </p:spPr>
        <p:txBody>
          <a:bodyPr/>
          <a:lstStyle/>
          <a:p>
            <a:pPr marL="457200" indent="-457200"/>
            <a:endParaRPr lang="en-US" sz="3200" b="1" dirty="0" smtClean="0"/>
          </a:p>
          <a:p>
            <a:pPr marL="457200" indent="-457200"/>
            <a:r>
              <a:rPr lang="en-US" sz="3200" b="1" dirty="0" smtClean="0"/>
              <a:t>More businesses</a:t>
            </a:r>
            <a:endParaRPr lang="en-US" sz="3200" b="1" dirty="0" smtClean="0"/>
          </a:p>
          <a:p>
            <a:pPr marL="457200" indent="-457200"/>
            <a:endParaRPr lang="en-US" sz="1600" b="1" dirty="0" smtClean="0"/>
          </a:p>
          <a:p>
            <a:pPr marL="457200" indent="-457200"/>
            <a:endParaRPr lang="en-US" sz="1600" b="1" dirty="0"/>
          </a:p>
          <a:p>
            <a:pPr marL="457200" indent="-457200"/>
            <a:r>
              <a:rPr lang="en-US" sz="3200" b="1" dirty="0" smtClean="0"/>
              <a:t>Higher </a:t>
            </a:r>
            <a:r>
              <a:rPr lang="en-US" sz="3200" b="1" dirty="0"/>
              <a:t>percent female population</a:t>
            </a:r>
          </a:p>
          <a:p>
            <a:pPr marL="457200" indent="-457200"/>
            <a:endParaRPr lang="en-US" sz="1600" b="1" dirty="0" smtClean="0"/>
          </a:p>
          <a:p>
            <a:pPr marL="457200" indent="-457200"/>
            <a:endParaRPr lang="en-US" sz="1600" b="1" dirty="0" smtClean="0"/>
          </a:p>
          <a:p>
            <a:pPr marL="457200" indent="-457200"/>
            <a:r>
              <a:rPr lang="en-US" sz="3200" b="1" dirty="0" smtClean="0"/>
              <a:t>Higher </a:t>
            </a:r>
            <a:r>
              <a:rPr lang="en-US" sz="3200" b="1" dirty="0"/>
              <a:t>median </a:t>
            </a:r>
            <a:r>
              <a:rPr lang="en-US" sz="3200" b="1" dirty="0" smtClean="0"/>
              <a:t>age</a:t>
            </a:r>
            <a:endParaRPr lang="en-US" sz="3200" dirty="0" smtClean="0"/>
          </a:p>
        </p:txBody>
      </p:sp>
      <p:sp>
        <p:nvSpPr>
          <p:cNvPr id="6" name="Shape 110"/>
          <p:cNvSpPr txBox="1">
            <a:spLocks/>
          </p:cNvSpPr>
          <p:nvPr/>
        </p:nvSpPr>
        <p:spPr>
          <a:xfrm>
            <a:off x="136150" y="-6169"/>
            <a:ext cx="8884800" cy="763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3600" dirty="0" smtClean="0"/>
              <a:t>Successful </a:t>
            </a:r>
            <a:r>
              <a:rPr lang="en-US" sz="3600" dirty="0" smtClean="0"/>
              <a:t>Businesses </a:t>
            </a:r>
            <a:r>
              <a:rPr lang="en-US" sz="3600" dirty="0" smtClean="0"/>
              <a:t>Tend to be in </a:t>
            </a:r>
            <a:r>
              <a:rPr lang="en-US" sz="3600" dirty="0" smtClean="0"/>
              <a:t>Neighborhoods with:</a:t>
            </a:r>
            <a:endParaRPr lang="en" sz="3600" dirty="0"/>
          </a:p>
        </p:txBody>
      </p:sp>
      <p:pic>
        <p:nvPicPr>
          <p:cNvPr id="4" name="Picture 3"/>
          <p:cNvPicPr>
            <a:picLocks noChangeAspect="1"/>
          </p:cNvPicPr>
          <p:nvPr/>
        </p:nvPicPr>
        <p:blipFill>
          <a:blip r:embed="rId3"/>
          <a:stretch>
            <a:fillRect/>
          </a:stretch>
        </p:blipFill>
        <p:spPr>
          <a:xfrm>
            <a:off x="4014431" y="4503507"/>
            <a:ext cx="1371600" cy="1371600"/>
          </a:xfrm>
          <a:prstGeom prst="rect">
            <a:avLst/>
          </a:prstGeom>
        </p:spPr>
      </p:pic>
      <p:pic>
        <p:nvPicPr>
          <p:cNvPr id="7" name="Picture 6"/>
          <p:cNvPicPr>
            <a:picLocks noChangeAspect="1"/>
          </p:cNvPicPr>
          <p:nvPr/>
        </p:nvPicPr>
        <p:blipFill>
          <a:blip r:embed="rId4"/>
          <a:stretch>
            <a:fillRect/>
          </a:stretch>
        </p:blipFill>
        <p:spPr>
          <a:xfrm>
            <a:off x="7159971" y="2761557"/>
            <a:ext cx="976779" cy="1371600"/>
          </a:xfrm>
          <a:prstGeom prst="rect">
            <a:avLst/>
          </a:prstGeom>
        </p:spPr>
      </p:pic>
      <p:pic>
        <p:nvPicPr>
          <p:cNvPr id="12" name="Picture 11"/>
          <p:cNvPicPr>
            <a:picLocks noChangeAspect="1"/>
          </p:cNvPicPr>
          <p:nvPr/>
        </p:nvPicPr>
        <p:blipFill>
          <a:blip r:embed="rId5"/>
          <a:stretch>
            <a:fillRect/>
          </a:stretch>
        </p:blipFill>
        <p:spPr>
          <a:xfrm>
            <a:off x="4110912" y="1146911"/>
            <a:ext cx="1371600" cy="1371600"/>
          </a:xfrm>
          <a:prstGeom prst="rect">
            <a:avLst/>
          </a:prstGeom>
        </p:spPr>
      </p:pic>
    </p:spTree>
    <p:extLst>
      <p:ext uri="{BB962C8B-B14F-4D97-AF65-F5344CB8AC3E}">
        <p14:creationId xmlns:p14="http://schemas.microsoft.com/office/powerpoint/2010/main" val="237332686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2" name="Title 1"/>
          <p:cNvSpPr>
            <a:spLocks noGrp="1"/>
          </p:cNvSpPr>
          <p:nvPr>
            <p:ph type="title"/>
          </p:nvPr>
        </p:nvSpPr>
        <p:spPr>
          <a:xfrm>
            <a:off x="44622" y="39598"/>
            <a:ext cx="8884800" cy="1039927"/>
          </a:xfrm>
        </p:spPr>
        <p:txBody>
          <a:bodyPr/>
          <a:lstStyle/>
          <a:p>
            <a:r>
              <a:rPr lang="en-US" sz="4800" dirty="0" smtClean="0"/>
              <a:t>Jeffrey Silverman</a:t>
            </a:r>
            <a:endParaRPr lang="en-US" sz="4800" dirty="0"/>
          </a:p>
        </p:txBody>
      </p:sp>
      <p:pic>
        <p:nvPicPr>
          <p:cNvPr id="7" name="Picture 10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4377" y="635922"/>
            <a:ext cx="1963436" cy="157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8" name="Picture 1035"/>
          <p:cNvPicPr>
            <a:picLocks noChangeAspect="1" noChangeArrowheads="1"/>
          </p:cNvPicPr>
          <p:nvPr/>
        </p:nvPicPr>
        <p:blipFill>
          <a:blip r:embed="rId4">
            <a:alphaModFix amt="45000"/>
            <a:extLst>
              <a:ext uri="{28A0092B-C50C-407E-A947-70E740481C1C}">
                <a14:useLocalDpi xmlns:a14="http://schemas.microsoft.com/office/drawing/2010/main" val="0"/>
              </a:ext>
            </a:extLst>
          </a:blip>
          <a:srcRect t="12836" b="8495"/>
          <a:stretch>
            <a:fillRect/>
          </a:stretch>
        </p:blipFill>
        <p:spPr bwMode="auto">
          <a:xfrm>
            <a:off x="4884377" y="2472731"/>
            <a:ext cx="1963436" cy="1544875"/>
          </a:xfrm>
          <a:prstGeom prst="rect">
            <a:avLst/>
          </a:prstGeom>
          <a:solidFill>
            <a:schemeClr val="bg1"/>
          </a:solidFill>
          <a:ln>
            <a:noFill/>
          </a:ln>
        </p:spPr>
      </p:pic>
      <p:pic>
        <p:nvPicPr>
          <p:cNvPr id="12" name="Picture 9" descr="spiral_galaxy_sn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58" y="3845190"/>
            <a:ext cx="4684406" cy="2829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7"/>
          <p:cNvPicPr>
            <a:picLocks noChangeAspect="1" noChangeArrowheads="1"/>
          </p:cNvPicPr>
          <p:nvPr/>
        </p:nvPicPr>
        <p:blipFill rotWithShape="1">
          <a:blip r:embed="rId6">
            <a:extLst>
              <a:ext uri="{28A0092B-C50C-407E-A947-70E740481C1C}">
                <a14:useLocalDpi xmlns:a14="http://schemas.microsoft.com/office/drawing/2010/main" val="0"/>
              </a:ext>
            </a:extLst>
          </a:blip>
          <a:srcRect t="12257" b="14389"/>
          <a:stretch/>
        </p:blipFill>
        <p:spPr bwMode="auto">
          <a:xfrm>
            <a:off x="109258" y="1102410"/>
            <a:ext cx="4649301" cy="2559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5" name="Picture 14" descr="IMG_9480.jpg"/>
          <p:cNvPicPr>
            <a:picLocks noChangeAspect="1"/>
          </p:cNvPicPr>
          <p:nvPr/>
        </p:nvPicPr>
        <p:blipFill rotWithShape="1">
          <a:blip r:embed="rId7">
            <a:extLst>
              <a:ext uri="{28A0092B-C50C-407E-A947-70E740481C1C}">
                <a14:useLocalDpi xmlns:a14="http://schemas.microsoft.com/office/drawing/2010/main" val="0"/>
              </a:ext>
            </a:extLst>
          </a:blip>
          <a:srcRect t="17167" b="7892"/>
          <a:stretch/>
        </p:blipFill>
        <p:spPr>
          <a:xfrm>
            <a:off x="4995412" y="4393696"/>
            <a:ext cx="4059859" cy="2281235"/>
          </a:xfrm>
          <a:prstGeom prst="rect">
            <a:avLst/>
          </a:prstGeom>
        </p:spPr>
      </p:pic>
      <p:pic>
        <p:nvPicPr>
          <p:cNvPr id="27" name="Picture 26" descr="283.jpg"/>
          <p:cNvPicPr>
            <a:picLocks noChangeAspect="1"/>
          </p:cNvPicPr>
          <p:nvPr/>
        </p:nvPicPr>
        <p:blipFill rotWithShape="1">
          <a:blip r:embed="rId8">
            <a:extLst>
              <a:ext uri="{28A0092B-C50C-407E-A947-70E740481C1C}">
                <a14:useLocalDpi xmlns:a14="http://schemas.microsoft.com/office/drawing/2010/main" val="0"/>
              </a:ext>
            </a:extLst>
          </a:blip>
          <a:srcRect l="14976" t="10344" r="19185"/>
          <a:stretch/>
        </p:blipFill>
        <p:spPr>
          <a:xfrm>
            <a:off x="6927471" y="392603"/>
            <a:ext cx="2125001" cy="3858247"/>
          </a:xfrm>
          <a:prstGeom prst="rect">
            <a:avLst/>
          </a:prstGeom>
        </p:spPr>
      </p:pic>
    </p:spTree>
    <p:extLst>
      <p:ext uri="{BB962C8B-B14F-4D97-AF65-F5344CB8AC3E}">
        <p14:creationId xmlns:p14="http://schemas.microsoft.com/office/powerpoint/2010/main" val="121497402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Tree>
    <p:extLst>
      <p:ext uri="{BB962C8B-B14F-4D97-AF65-F5344CB8AC3E}">
        <p14:creationId xmlns:p14="http://schemas.microsoft.com/office/powerpoint/2010/main" val="219548462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64267" y="757431"/>
            <a:ext cx="7815466" cy="5888736"/>
          </a:xfrm>
          <a:prstGeom prst="rect">
            <a:avLst/>
          </a:prstGeom>
          <a:solidFill>
            <a:schemeClr val="tx1"/>
          </a:solidFill>
        </p:spPr>
      </p:pic>
      <p:sp>
        <p:nvSpPr>
          <p:cNvPr id="110" name="Shape 110"/>
          <p:cNvSpPr txBox="1">
            <a:spLocks noGrp="1"/>
          </p:cNvSpPr>
          <p:nvPr>
            <p:ph type="title"/>
          </p:nvPr>
        </p:nvSpPr>
        <p:spPr>
          <a:xfrm>
            <a:off x="136150" y="-6169"/>
            <a:ext cx="8884800" cy="763600"/>
          </a:xfrm>
          <a:prstGeom prst="rect">
            <a:avLst/>
          </a:prstGeom>
        </p:spPr>
        <p:txBody>
          <a:bodyPr lIns="91425" tIns="91425" rIns="91425" bIns="91425" anchor="t" anchorCtr="0">
            <a:noAutofit/>
          </a:bodyPr>
          <a:lstStyle/>
          <a:p>
            <a:pPr lvl="0"/>
            <a:r>
              <a:rPr lang="en-US" sz="3600" dirty="0" smtClean="0"/>
              <a:t>Neighborhoods (i.e., Census Tracts)</a:t>
            </a:r>
            <a:endParaRPr lang="en" sz="3600" dirty="0"/>
          </a:p>
        </p:txBody>
      </p:sp>
      <p:sp>
        <p:nvSpPr>
          <p:cNvPr id="10" name="Shape 113"/>
          <p:cNvSpPr txBox="1"/>
          <p:nvPr/>
        </p:nvSpPr>
        <p:spPr>
          <a:xfrm>
            <a:off x="2677131" y="2583721"/>
            <a:ext cx="5331378" cy="1809975"/>
          </a:xfrm>
          <a:prstGeom prst="rect">
            <a:avLst/>
          </a:prstGeom>
          <a:noFill/>
          <a:ln>
            <a:noFill/>
          </a:ln>
        </p:spPr>
        <p:txBody>
          <a:bodyPr lIns="91425" tIns="91425" rIns="91425" bIns="91425" anchor="t" anchorCtr="0">
            <a:noAutofit/>
          </a:bodyPr>
          <a:lstStyle/>
          <a:p>
            <a:pPr lvl="0" algn="ctr"/>
            <a:r>
              <a:rPr lang="en-US" sz="2400" dirty="0"/>
              <a:t>a</a:t>
            </a:r>
            <a:r>
              <a:rPr lang="en-US" sz="2400" dirty="0" smtClean="0"/>
              <a:t>verage population</a:t>
            </a:r>
          </a:p>
          <a:p>
            <a:pPr lvl="0" algn="ctr"/>
            <a:r>
              <a:rPr lang="en-US" sz="2400" dirty="0" smtClean="0"/>
              <a:t>per census tract ≈ 4930</a:t>
            </a:r>
            <a:endParaRPr lang="en" sz="2400" dirty="0"/>
          </a:p>
          <a:p>
            <a:pPr lvl="0" algn="ctr">
              <a:spcBef>
                <a:spcPts val="0"/>
              </a:spcBef>
              <a:buNone/>
            </a:pPr>
            <a:endParaRPr dirty="0"/>
          </a:p>
        </p:txBody>
      </p:sp>
    </p:spTree>
    <p:extLst>
      <p:ext uri="{BB962C8B-B14F-4D97-AF65-F5344CB8AC3E}">
        <p14:creationId xmlns:p14="http://schemas.microsoft.com/office/powerpoint/2010/main" val="8191776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2" name="Shape 121"/>
          <p:cNvSpPr txBox="1">
            <a:spLocks noGrp="1"/>
          </p:cNvSpPr>
          <p:nvPr>
            <p:ph type="title"/>
          </p:nvPr>
        </p:nvSpPr>
        <p:spPr>
          <a:xfrm>
            <a:off x="136150" y="85367"/>
            <a:ext cx="8884800" cy="1335200"/>
          </a:xfrm>
          <a:prstGeom prst="rect">
            <a:avLst/>
          </a:prstGeom>
        </p:spPr>
        <p:txBody>
          <a:bodyPr lIns="91425" tIns="91425" rIns="91425" bIns="91425" anchor="t" anchorCtr="0">
            <a:noAutofit/>
          </a:bodyPr>
          <a:lstStyle/>
          <a:p>
            <a:pPr lvl="0" rtl="0">
              <a:spcBef>
                <a:spcPts val="0"/>
              </a:spcBef>
              <a:buNone/>
            </a:pPr>
            <a:r>
              <a:rPr lang="en" sz="3600" dirty="0"/>
              <a:t>Business Info – NAICS (North American Industry Classification System)</a:t>
            </a:r>
          </a:p>
        </p:txBody>
      </p:sp>
      <p:pic>
        <p:nvPicPr>
          <p:cNvPr id="3" name="Shape 122" descr="starbucks_codes.jpg"/>
          <p:cNvPicPr preferRelativeResize="0"/>
          <p:nvPr/>
        </p:nvPicPr>
        <p:blipFill>
          <a:blip r:embed="rId3">
            <a:alphaModFix/>
          </a:blip>
          <a:stretch>
            <a:fillRect/>
          </a:stretch>
        </p:blipFill>
        <p:spPr>
          <a:xfrm>
            <a:off x="4412262" y="1420567"/>
            <a:ext cx="4644590" cy="5312100"/>
          </a:xfrm>
          <a:prstGeom prst="rect">
            <a:avLst/>
          </a:prstGeom>
          <a:noFill/>
          <a:ln>
            <a:noFill/>
          </a:ln>
        </p:spPr>
      </p:pic>
      <p:pic>
        <p:nvPicPr>
          <p:cNvPr id="4" name="Shape 123"/>
          <p:cNvPicPr preferRelativeResize="0"/>
          <p:nvPr/>
        </p:nvPicPr>
        <p:blipFill>
          <a:blip r:embed="rId4">
            <a:alphaModFix/>
          </a:blip>
          <a:stretch>
            <a:fillRect/>
          </a:stretch>
        </p:blipFill>
        <p:spPr>
          <a:xfrm>
            <a:off x="21740" y="1901128"/>
            <a:ext cx="4356198" cy="4357601"/>
          </a:xfrm>
          <a:prstGeom prst="rect">
            <a:avLst/>
          </a:prstGeom>
          <a:noFill/>
          <a:ln>
            <a:noFill/>
          </a:ln>
        </p:spPr>
      </p:pic>
    </p:spTree>
    <p:extLst>
      <p:ext uri="{BB962C8B-B14F-4D97-AF65-F5344CB8AC3E}">
        <p14:creationId xmlns:p14="http://schemas.microsoft.com/office/powerpoint/2010/main" val="352270723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2" name="Shape 121"/>
          <p:cNvSpPr txBox="1">
            <a:spLocks noGrp="1"/>
          </p:cNvSpPr>
          <p:nvPr>
            <p:ph type="title"/>
          </p:nvPr>
        </p:nvSpPr>
        <p:spPr>
          <a:xfrm>
            <a:off x="136150" y="85367"/>
            <a:ext cx="8884800" cy="1335200"/>
          </a:xfrm>
          <a:prstGeom prst="rect">
            <a:avLst/>
          </a:prstGeom>
        </p:spPr>
        <p:txBody>
          <a:bodyPr lIns="91425" tIns="91425" rIns="91425" bIns="91425" anchor="t" anchorCtr="0">
            <a:noAutofit/>
          </a:bodyPr>
          <a:lstStyle/>
          <a:p>
            <a:pPr lvl="0" rtl="0">
              <a:spcBef>
                <a:spcPts val="0"/>
              </a:spcBef>
              <a:buNone/>
            </a:pPr>
            <a:r>
              <a:rPr lang="en" sz="3600" dirty="0"/>
              <a:t>Business Info – NAICS (North American Industry Classification System)</a:t>
            </a:r>
          </a:p>
        </p:txBody>
      </p:sp>
      <p:pic>
        <p:nvPicPr>
          <p:cNvPr id="3" name="Shape 122" descr="starbucks_codes.jpg"/>
          <p:cNvPicPr preferRelativeResize="0"/>
          <p:nvPr/>
        </p:nvPicPr>
        <p:blipFill>
          <a:blip r:embed="rId3">
            <a:alphaModFix/>
          </a:blip>
          <a:stretch>
            <a:fillRect/>
          </a:stretch>
        </p:blipFill>
        <p:spPr>
          <a:xfrm>
            <a:off x="4412262" y="1420567"/>
            <a:ext cx="4644590" cy="5312100"/>
          </a:xfrm>
          <a:prstGeom prst="rect">
            <a:avLst/>
          </a:prstGeom>
          <a:noFill/>
          <a:ln>
            <a:noFill/>
          </a:ln>
        </p:spPr>
      </p:pic>
      <p:pic>
        <p:nvPicPr>
          <p:cNvPr id="4" name="Shape 123"/>
          <p:cNvPicPr preferRelativeResize="0"/>
          <p:nvPr/>
        </p:nvPicPr>
        <p:blipFill>
          <a:blip r:embed="rId4">
            <a:alphaModFix/>
          </a:blip>
          <a:stretch>
            <a:fillRect/>
          </a:stretch>
        </p:blipFill>
        <p:spPr>
          <a:xfrm>
            <a:off x="21740" y="1901128"/>
            <a:ext cx="4356198" cy="4357601"/>
          </a:xfrm>
          <a:prstGeom prst="rect">
            <a:avLst/>
          </a:prstGeom>
          <a:noFill/>
          <a:ln>
            <a:noFill/>
          </a:ln>
        </p:spPr>
      </p:pic>
      <p:sp>
        <p:nvSpPr>
          <p:cNvPr id="5" name="Shape 125"/>
          <p:cNvSpPr txBox="1"/>
          <p:nvPr/>
        </p:nvSpPr>
        <p:spPr>
          <a:xfrm rot="274">
            <a:off x="4857764" y="3195334"/>
            <a:ext cx="3767700" cy="1754743"/>
          </a:xfrm>
          <a:prstGeom prst="rect">
            <a:avLst/>
          </a:prstGeom>
          <a:solidFill>
            <a:schemeClr val="tx2">
              <a:alpha val="79000"/>
            </a:schemeClr>
          </a:solidFill>
          <a:ln>
            <a:noFill/>
          </a:ln>
        </p:spPr>
        <p:txBody>
          <a:bodyPr lIns="91425" tIns="91425" rIns="91425" bIns="91425" anchor="t" anchorCtr="0">
            <a:noAutofit/>
          </a:bodyPr>
          <a:lstStyle/>
          <a:p>
            <a:pPr lvl="0" algn="ctr" rtl="0">
              <a:spcBef>
                <a:spcPts val="0"/>
              </a:spcBef>
              <a:buNone/>
            </a:pPr>
            <a:r>
              <a:rPr lang="en" sz="3600" dirty="0">
                <a:solidFill>
                  <a:srgbClr val="0E5136"/>
                </a:solidFill>
              </a:rPr>
              <a:t>4 “simple” codes</a:t>
            </a:r>
          </a:p>
          <a:p>
            <a:pPr marL="0" lvl="0" indent="0" algn="ctr">
              <a:spcBef>
                <a:spcPts val="0"/>
              </a:spcBef>
              <a:buNone/>
            </a:pPr>
            <a:r>
              <a:rPr lang="en" sz="3600" dirty="0">
                <a:solidFill>
                  <a:srgbClr val="0E5136"/>
                </a:solidFill>
              </a:rPr>
              <a:t>79% are Code 72</a:t>
            </a:r>
          </a:p>
          <a:p>
            <a:pPr lvl="0" algn="ctr">
              <a:spcBef>
                <a:spcPts val="0"/>
              </a:spcBef>
              <a:buNone/>
            </a:pPr>
            <a:r>
              <a:rPr lang="en" sz="3600" dirty="0">
                <a:solidFill>
                  <a:srgbClr val="0E5136"/>
                </a:solidFill>
              </a:rPr>
              <a:t>13% are Code 44</a:t>
            </a:r>
          </a:p>
        </p:txBody>
      </p:sp>
    </p:spTree>
    <p:extLst>
      <p:ext uri="{BB962C8B-B14F-4D97-AF65-F5344CB8AC3E}">
        <p14:creationId xmlns:p14="http://schemas.microsoft.com/office/powerpoint/2010/main" val="352270723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3" name="Shape 110"/>
          <p:cNvSpPr txBox="1">
            <a:spLocks noGrp="1"/>
          </p:cNvSpPr>
          <p:nvPr>
            <p:ph type="title"/>
          </p:nvPr>
        </p:nvSpPr>
        <p:spPr>
          <a:xfrm>
            <a:off x="136150" y="-6169"/>
            <a:ext cx="8884800" cy="763600"/>
          </a:xfrm>
          <a:prstGeom prst="rect">
            <a:avLst/>
          </a:prstGeom>
        </p:spPr>
        <p:txBody>
          <a:bodyPr lIns="91425" tIns="91425" rIns="91425" bIns="91425" anchor="t" anchorCtr="0">
            <a:noAutofit/>
          </a:bodyPr>
          <a:lstStyle/>
          <a:p>
            <a:pPr lvl="0"/>
            <a:r>
              <a:rPr lang="en-US" sz="3600" dirty="0" smtClean="0"/>
              <a:t>Fun With Census Data!</a:t>
            </a:r>
            <a:endParaRPr lang="en" sz="3600" dirty="0"/>
          </a:p>
        </p:txBody>
      </p:sp>
      <p:pic>
        <p:nvPicPr>
          <p:cNvPr id="5" name="Picture 4"/>
          <p:cNvPicPr>
            <a:picLocks noChangeAspect="1"/>
          </p:cNvPicPr>
          <p:nvPr/>
        </p:nvPicPr>
        <p:blipFill>
          <a:blip r:embed="rId3"/>
          <a:stretch>
            <a:fillRect/>
          </a:stretch>
        </p:blipFill>
        <p:spPr>
          <a:xfrm>
            <a:off x="103673" y="2886706"/>
            <a:ext cx="4436087" cy="3840479"/>
          </a:xfrm>
          <a:prstGeom prst="rect">
            <a:avLst/>
          </a:prstGeom>
          <a:solidFill>
            <a:schemeClr val="tx1"/>
          </a:solidFill>
        </p:spPr>
      </p:pic>
      <p:pic>
        <p:nvPicPr>
          <p:cNvPr id="6" name="Picture 5"/>
          <p:cNvPicPr>
            <a:picLocks noChangeAspect="1"/>
          </p:cNvPicPr>
          <p:nvPr/>
        </p:nvPicPr>
        <p:blipFill>
          <a:blip r:embed="rId4"/>
          <a:stretch>
            <a:fillRect/>
          </a:stretch>
        </p:blipFill>
        <p:spPr>
          <a:xfrm>
            <a:off x="4636700" y="743464"/>
            <a:ext cx="4436086" cy="3840479"/>
          </a:xfrm>
          <a:prstGeom prst="rect">
            <a:avLst/>
          </a:prstGeom>
          <a:solidFill>
            <a:schemeClr val="tx1"/>
          </a:solidFill>
        </p:spPr>
      </p:pic>
    </p:spTree>
    <p:extLst>
      <p:ext uri="{BB962C8B-B14F-4D97-AF65-F5344CB8AC3E}">
        <p14:creationId xmlns:p14="http://schemas.microsoft.com/office/powerpoint/2010/main" val="360541390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0" y="297492"/>
            <a:ext cx="8520600" cy="2036662"/>
          </a:xfrm>
          <a:prstGeom prst="rect">
            <a:avLst/>
          </a:prstGeom>
        </p:spPr>
        <p:txBody>
          <a:bodyPr lIns="91425" tIns="91425" rIns="91425" bIns="91425" anchor="b" anchorCtr="0">
            <a:noAutofit/>
          </a:bodyPr>
          <a:lstStyle/>
          <a:p>
            <a:pPr lvl="0">
              <a:spcBef>
                <a:spcPts val="0"/>
              </a:spcBef>
              <a:buNone/>
            </a:pPr>
            <a:r>
              <a:rPr lang="en" dirty="0"/>
              <a:t>WhereSIOUS - San Diego</a:t>
            </a:r>
          </a:p>
          <a:p>
            <a:pPr lvl="0">
              <a:spcBef>
                <a:spcPts val="0"/>
              </a:spcBef>
              <a:buNone/>
            </a:pPr>
            <a:r>
              <a:rPr lang="en-US" sz="1000" dirty="0" smtClean="0"/>
              <a:t/>
            </a:r>
            <a:br>
              <a:rPr lang="en-US" sz="1000" dirty="0" smtClean="0"/>
            </a:br>
            <a:r>
              <a:rPr lang="en" sz="3600" dirty="0" smtClean="0"/>
              <a:t>Where </a:t>
            </a:r>
            <a:r>
              <a:rPr lang="en" sz="3600" dirty="0"/>
              <a:t>Should I Open Up Shop?</a:t>
            </a:r>
          </a:p>
          <a:p>
            <a:pPr lvl="0">
              <a:spcBef>
                <a:spcPts val="0"/>
              </a:spcBef>
              <a:buNone/>
            </a:pPr>
            <a:endParaRPr sz="3600" dirty="0"/>
          </a:p>
        </p:txBody>
      </p:sp>
      <p:sp>
        <p:nvSpPr>
          <p:cNvPr id="55" name="Shape 55"/>
          <p:cNvSpPr txBox="1">
            <a:spLocks noGrp="1"/>
          </p:cNvSpPr>
          <p:nvPr>
            <p:ph type="subTitle" idx="1"/>
          </p:nvPr>
        </p:nvSpPr>
        <p:spPr>
          <a:xfrm>
            <a:off x="2558403" y="1889835"/>
            <a:ext cx="4027195" cy="847986"/>
          </a:xfrm>
          <a:prstGeom prst="rect">
            <a:avLst/>
          </a:prstGeom>
        </p:spPr>
        <p:txBody>
          <a:bodyPr lIns="91425" tIns="91425" rIns="91425" bIns="91425" anchor="t" anchorCtr="0">
            <a:noAutofit/>
          </a:bodyPr>
          <a:lstStyle/>
          <a:p>
            <a:pPr lvl="0"/>
            <a:r>
              <a:rPr lang="en" dirty="0">
                <a:solidFill>
                  <a:schemeClr val="bg1">
                    <a:lumMod val="25000"/>
                    <a:lumOff val="75000"/>
                  </a:schemeClr>
                </a:solidFill>
              </a:rPr>
              <a:t>Jeffrey Silverman</a:t>
            </a:r>
          </a:p>
        </p:txBody>
      </p:sp>
      <p:pic>
        <p:nvPicPr>
          <p:cNvPr id="6" name="Shape 63" descr="sd_panorama_pixabay.jpg"/>
          <p:cNvPicPr preferRelativeResize="0"/>
          <p:nvPr/>
        </p:nvPicPr>
        <p:blipFill>
          <a:blip r:embed="rId3">
            <a:alphaModFix/>
          </a:blip>
          <a:stretch>
            <a:fillRect/>
          </a:stretch>
        </p:blipFill>
        <p:spPr>
          <a:xfrm>
            <a:off x="-846614" y="2791828"/>
            <a:ext cx="10837228" cy="4066173"/>
          </a:xfrm>
          <a:prstGeom prst="rect">
            <a:avLst/>
          </a:prstGeom>
          <a:noFill/>
          <a:ln>
            <a:noFill/>
          </a:ln>
        </p:spPr>
      </p:pic>
      <p:cxnSp>
        <p:nvCxnSpPr>
          <p:cNvPr id="3" name="Straight Arrow Connector 2"/>
          <p:cNvCxnSpPr/>
          <p:nvPr/>
        </p:nvCxnSpPr>
        <p:spPr>
          <a:xfrm flipH="1">
            <a:off x="1018228" y="3615647"/>
            <a:ext cx="1006780" cy="2402803"/>
          </a:xfrm>
          <a:prstGeom prst="straightConnector1">
            <a:avLst/>
          </a:prstGeom>
          <a:ln w="50800">
            <a:solidFill>
              <a:srgbClr val="80008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475451" y="4050439"/>
            <a:ext cx="1757778" cy="1651292"/>
          </a:xfrm>
          <a:prstGeom prst="straightConnector1">
            <a:avLst/>
          </a:prstGeom>
          <a:ln w="50800">
            <a:solidFill>
              <a:srgbClr val="80008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4" name="Shape 54"/>
          <p:cNvSpPr txBox="1">
            <a:spLocks/>
          </p:cNvSpPr>
          <p:nvPr/>
        </p:nvSpPr>
        <p:spPr>
          <a:xfrm>
            <a:off x="14234" y="2437128"/>
            <a:ext cx="4009223" cy="1224283"/>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ct val="100000"/>
              <a:buNone/>
              <a:defRPr sz="5200" b="0" i="0" u="none" strike="noStrike" cap="none">
                <a:solidFill>
                  <a:schemeClr val="dk1"/>
                </a:solidFill>
                <a:latin typeface="Arial"/>
                <a:ea typeface="Arial"/>
                <a:cs typeface="Arial"/>
                <a:sym typeface="Arial"/>
              </a:defRPr>
            </a:lvl1pPr>
            <a:lvl2pPr lvl="1" algn="ctr">
              <a:spcBef>
                <a:spcPts val="0"/>
              </a:spcBef>
              <a:buClr>
                <a:schemeClr val="dk1"/>
              </a:buClr>
              <a:buSzPct val="100000"/>
              <a:buNone/>
              <a:defRPr sz="5200">
                <a:solidFill>
                  <a:schemeClr val="dk1"/>
                </a:solidFill>
              </a:defRPr>
            </a:lvl2pPr>
            <a:lvl3pPr lvl="2" algn="ctr">
              <a:spcBef>
                <a:spcPts val="0"/>
              </a:spcBef>
              <a:buClr>
                <a:schemeClr val="dk1"/>
              </a:buClr>
              <a:buSzPct val="100000"/>
              <a:buNone/>
              <a:defRPr sz="5200">
                <a:solidFill>
                  <a:schemeClr val="dk1"/>
                </a:solidFill>
              </a:defRPr>
            </a:lvl3pPr>
            <a:lvl4pPr lvl="3" algn="ctr">
              <a:spcBef>
                <a:spcPts val="0"/>
              </a:spcBef>
              <a:buClr>
                <a:schemeClr val="dk1"/>
              </a:buClr>
              <a:buSzPct val="100000"/>
              <a:buNone/>
              <a:defRPr sz="5200">
                <a:solidFill>
                  <a:schemeClr val="dk1"/>
                </a:solidFill>
              </a:defRPr>
            </a:lvl4pPr>
            <a:lvl5pPr lvl="4" algn="ctr">
              <a:spcBef>
                <a:spcPts val="0"/>
              </a:spcBef>
              <a:buClr>
                <a:schemeClr val="dk1"/>
              </a:buClr>
              <a:buSzPct val="100000"/>
              <a:buNone/>
              <a:defRPr sz="5200">
                <a:solidFill>
                  <a:schemeClr val="dk1"/>
                </a:solidFill>
              </a:defRPr>
            </a:lvl5pPr>
            <a:lvl6pPr lvl="5" algn="ctr">
              <a:spcBef>
                <a:spcPts val="0"/>
              </a:spcBef>
              <a:buClr>
                <a:schemeClr val="dk1"/>
              </a:buClr>
              <a:buSzPct val="100000"/>
              <a:buNone/>
              <a:defRPr sz="5200">
                <a:solidFill>
                  <a:schemeClr val="dk1"/>
                </a:solidFill>
              </a:defRPr>
            </a:lvl6pPr>
            <a:lvl7pPr lvl="6" algn="ctr">
              <a:spcBef>
                <a:spcPts val="0"/>
              </a:spcBef>
              <a:buClr>
                <a:schemeClr val="dk1"/>
              </a:buClr>
              <a:buSzPct val="100000"/>
              <a:buNone/>
              <a:defRPr sz="5200">
                <a:solidFill>
                  <a:schemeClr val="dk1"/>
                </a:solidFill>
              </a:defRPr>
            </a:lvl7pPr>
            <a:lvl8pPr lvl="7" algn="ctr">
              <a:spcBef>
                <a:spcPts val="0"/>
              </a:spcBef>
              <a:buClr>
                <a:schemeClr val="dk1"/>
              </a:buClr>
              <a:buSzPct val="100000"/>
              <a:buNone/>
              <a:defRPr sz="5200">
                <a:solidFill>
                  <a:schemeClr val="dk1"/>
                </a:solidFill>
              </a:defRPr>
            </a:lvl8pPr>
            <a:lvl9pPr lvl="8" algn="ctr">
              <a:spcBef>
                <a:spcPts val="0"/>
              </a:spcBef>
              <a:buClr>
                <a:schemeClr val="dk1"/>
              </a:buClr>
              <a:buSzPct val="100000"/>
              <a:buNone/>
              <a:defRPr sz="5200">
                <a:solidFill>
                  <a:schemeClr val="dk1"/>
                </a:solidFill>
              </a:defRPr>
            </a:lvl9pPr>
          </a:lstStyle>
          <a:p>
            <a:r>
              <a:rPr lang="en" sz="2600" dirty="0" smtClean="0"/>
              <a:t>Should my new </a:t>
            </a:r>
            <a:r>
              <a:rPr lang="en-US" sz="2600" dirty="0" smtClean="0"/>
              <a:t>flower shop go </a:t>
            </a:r>
            <a:r>
              <a:rPr lang="en" sz="2600" dirty="0" smtClean="0"/>
              <a:t>here</a:t>
            </a:r>
            <a:r>
              <a:rPr lang="en" sz="2600" dirty="0" smtClean="0"/>
              <a:t>?</a:t>
            </a:r>
          </a:p>
        </p:txBody>
      </p:sp>
      <p:sp>
        <p:nvSpPr>
          <p:cNvPr id="17" name="Shape 54"/>
          <p:cNvSpPr txBox="1">
            <a:spLocks/>
          </p:cNvSpPr>
          <p:nvPr/>
        </p:nvSpPr>
        <p:spPr>
          <a:xfrm>
            <a:off x="4493721" y="2889084"/>
            <a:ext cx="4009223" cy="1224283"/>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ct val="100000"/>
              <a:buNone/>
              <a:defRPr sz="5200" b="0" i="0" u="none" strike="noStrike" cap="none">
                <a:solidFill>
                  <a:schemeClr val="dk1"/>
                </a:solidFill>
                <a:latin typeface="Arial"/>
                <a:ea typeface="Arial"/>
                <a:cs typeface="Arial"/>
                <a:sym typeface="Arial"/>
              </a:defRPr>
            </a:lvl1pPr>
            <a:lvl2pPr lvl="1" algn="ctr">
              <a:spcBef>
                <a:spcPts val="0"/>
              </a:spcBef>
              <a:buClr>
                <a:schemeClr val="dk1"/>
              </a:buClr>
              <a:buSzPct val="100000"/>
              <a:buNone/>
              <a:defRPr sz="5200">
                <a:solidFill>
                  <a:schemeClr val="dk1"/>
                </a:solidFill>
              </a:defRPr>
            </a:lvl2pPr>
            <a:lvl3pPr lvl="2" algn="ctr">
              <a:spcBef>
                <a:spcPts val="0"/>
              </a:spcBef>
              <a:buClr>
                <a:schemeClr val="dk1"/>
              </a:buClr>
              <a:buSzPct val="100000"/>
              <a:buNone/>
              <a:defRPr sz="5200">
                <a:solidFill>
                  <a:schemeClr val="dk1"/>
                </a:solidFill>
              </a:defRPr>
            </a:lvl3pPr>
            <a:lvl4pPr lvl="3" algn="ctr">
              <a:spcBef>
                <a:spcPts val="0"/>
              </a:spcBef>
              <a:buClr>
                <a:schemeClr val="dk1"/>
              </a:buClr>
              <a:buSzPct val="100000"/>
              <a:buNone/>
              <a:defRPr sz="5200">
                <a:solidFill>
                  <a:schemeClr val="dk1"/>
                </a:solidFill>
              </a:defRPr>
            </a:lvl4pPr>
            <a:lvl5pPr lvl="4" algn="ctr">
              <a:spcBef>
                <a:spcPts val="0"/>
              </a:spcBef>
              <a:buClr>
                <a:schemeClr val="dk1"/>
              </a:buClr>
              <a:buSzPct val="100000"/>
              <a:buNone/>
              <a:defRPr sz="5200">
                <a:solidFill>
                  <a:schemeClr val="dk1"/>
                </a:solidFill>
              </a:defRPr>
            </a:lvl5pPr>
            <a:lvl6pPr lvl="5" algn="ctr">
              <a:spcBef>
                <a:spcPts val="0"/>
              </a:spcBef>
              <a:buClr>
                <a:schemeClr val="dk1"/>
              </a:buClr>
              <a:buSzPct val="100000"/>
              <a:buNone/>
              <a:defRPr sz="5200">
                <a:solidFill>
                  <a:schemeClr val="dk1"/>
                </a:solidFill>
              </a:defRPr>
            </a:lvl6pPr>
            <a:lvl7pPr lvl="6" algn="ctr">
              <a:spcBef>
                <a:spcPts val="0"/>
              </a:spcBef>
              <a:buClr>
                <a:schemeClr val="dk1"/>
              </a:buClr>
              <a:buSzPct val="100000"/>
              <a:buNone/>
              <a:defRPr sz="5200">
                <a:solidFill>
                  <a:schemeClr val="dk1"/>
                </a:solidFill>
              </a:defRPr>
            </a:lvl7pPr>
            <a:lvl8pPr lvl="7" algn="ctr">
              <a:spcBef>
                <a:spcPts val="0"/>
              </a:spcBef>
              <a:buClr>
                <a:schemeClr val="dk1"/>
              </a:buClr>
              <a:buSzPct val="100000"/>
              <a:buNone/>
              <a:defRPr sz="5200">
                <a:solidFill>
                  <a:schemeClr val="dk1"/>
                </a:solidFill>
              </a:defRPr>
            </a:lvl8pPr>
            <a:lvl9pPr lvl="8" algn="ctr">
              <a:spcBef>
                <a:spcPts val="0"/>
              </a:spcBef>
              <a:buClr>
                <a:schemeClr val="dk1"/>
              </a:buClr>
              <a:buSzPct val="100000"/>
              <a:buNone/>
              <a:defRPr sz="5200">
                <a:solidFill>
                  <a:schemeClr val="dk1"/>
                </a:solidFill>
              </a:defRPr>
            </a:lvl9pPr>
          </a:lstStyle>
          <a:p>
            <a:r>
              <a:rPr lang="en-US" sz="2600" dirty="0" smtClean="0"/>
              <a:t>Or is</a:t>
            </a:r>
            <a:r>
              <a:rPr lang="en" sz="2600" dirty="0" smtClean="0"/>
              <a:t> </a:t>
            </a:r>
            <a:r>
              <a:rPr lang="en" sz="2600" dirty="0" smtClean="0"/>
              <a:t>this a </a:t>
            </a:r>
            <a:r>
              <a:rPr lang="en-US" sz="2600" dirty="0" smtClean="0"/>
              <a:t>better </a:t>
            </a:r>
            <a:r>
              <a:rPr lang="en" sz="2600" dirty="0" smtClean="0"/>
              <a:t>place </a:t>
            </a:r>
            <a:r>
              <a:rPr lang="en" sz="2600" dirty="0" smtClean="0"/>
              <a:t>for my </a:t>
            </a:r>
            <a:r>
              <a:rPr lang="en-US" sz="2600" dirty="0" smtClean="0"/>
              <a:t>flower shop</a:t>
            </a:r>
            <a:r>
              <a:rPr lang="en" sz="2600" dirty="0" smtClean="0"/>
              <a:t>?</a:t>
            </a:r>
            <a:endParaRPr lang="en" sz="2600" dirty="0" smtClean="0"/>
          </a:p>
        </p:txBody>
      </p:sp>
    </p:spTree>
    <p:extLst>
      <p:ext uri="{BB962C8B-B14F-4D97-AF65-F5344CB8AC3E}">
        <p14:creationId xmlns:p14="http://schemas.microsoft.com/office/powerpoint/2010/main" val="320025552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3" name="Shape 110"/>
          <p:cNvSpPr txBox="1">
            <a:spLocks noGrp="1"/>
          </p:cNvSpPr>
          <p:nvPr>
            <p:ph type="title"/>
          </p:nvPr>
        </p:nvSpPr>
        <p:spPr>
          <a:xfrm>
            <a:off x="136150" y="-6169"/>
            <a:ext cx="8884800" cy="763600"/>
          </a:xfrm>
          <a:prstGeom prst="rect">
            <a:avLst/>
          </a:prstGeom>
        </p:spPr>
        <p:txBody>
          <a:bodyPr lIns="91425" tIns="91425" rIns="91425" bIns="91425" anchor="t" anchorCtr="0">
            <a:noAutofit/>
          </a:bodyPr>
          <a:lstStyle/>
          <a:p>
            <a:pPr lvl="0"/>
            <a:r>
              <a:rPr lang="en-US" sz="3600" dirty="0" smtClean="0"/>
              <a:t>Fun With Census Data!</a:t>
            </a:r>
            <a:endParaRPr lang="en" sz="3600" dirty="0"/>
          </a:p>
        </p:txBody>
      </p:sp>
      <p:pic>
        <p:nvPicPr>
          <p:cNvPr id="7" name="Picture 6"/>
          <p:cNvPicPr>
            <a:picLocks noChangeAspect="1"/>
          </p:cNvPicPr>
          <p:nvPr/>
        </p:nvPicPr>
        <p:blipFill>
          <a:blip r:embed="rId3"/>
          <a:stretch>
            <a:fillRect/>
          </a:stretch>
        </p:blipFill>
        <p:spPr>
          <a:xfrm>
            <a:off x="97273" y="2887941"/>
            <a:ext cx="4436087" cy="3840479"/>
          </a:xfrm>
          <a:prstGeom prst="rect">
            <a:avLst/>
          </a:prstGeom>
          <a:solidFill>
            <a:schemeClr val="tx1"/>
          </a:solidFill>
        </p:spPr>
      </p:pic>
      <p:pic>
        <p:nvPicPr>
          <p:cNvPr id="8" name="Picture 7"/>
          <p:cNvPicPr>
            <a:picLocks noChangeAspect="1"/>
          </p:cNvPicPr>
          <p:nvPr/>
        </p:nvPicPr>
        <p:blipFill>
          <a:blip r:embed="rId4"/>
          <a:stretch>
            <a:fillRect/>
          </a:stretch>
        </p:blipFill>
        <p:spPr>
          <a:xfrm>
            <a:off x="4636699" y="744473"/>
            <a:ext cx="4436087" cy="3840479"/>
          </a:xfrm>
          <a:prstGeom prst="rect">
            <a:avLst/>
          </a:prstGeom>
          <a:solidFill>
            <a:schemeClr val="tx1"/>
          </a:solidFill>
        </p:spPr>
      </p:pic>
    </p:spTree>
    <p:extLst>
      <p:ext uri="{BB962C8B-B14F-4D97-AF65-F5344CB8AC3E}">
        <p14:creationId xmlns:p14="http://schemas.microsoft.com/office/powerpoint/2010/main" val="327624634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2" name="Text Placeholder 1"/>
          <p:cNvSpPr>
            <a:spLocks noGrp="1"/>
          </p:cNvSpPr>
          <p:nvPr>
            <p:ph type="body" idx="1"/>
          </p:nvPr>
        </p:nvSpPr>
        <p:spPr>
          <a:xfrm>
            <a:off x="136148" y="630430"/>
            <a:ext cx="8884802" cy="6202169"/>
          </a:xfrm>
        </p:spPr>
        <p:txBody>
          <a:bodyPr/>
          <a:lstStyle/>
          <a:p>
            <a:pPr marL="457200" indent="-457200">
              <a:lnSpc>
                <a:spcPct val="100000"/>
              </a:lnSpc>
              <a:spcAft>
                <a:spcPts val="600"/>
              </a:spcAft>
              <a:buFont typeface="Arial"/>
              <a:buChar char="•"/>
            </a:pPr>
            <a:r>
              <a:rPr lang="en-US" sz="2800" b="1" u="sng" dirty="0" smtClean="0"/>
              <a:t>Total # of </a:t>
            </a:r>
            <a:r>
              <a:rPr lang="en-US" sz="2800" b="1" u="sng" dirty="0" smtClean="0"/>
              <a:t>businesses</a:t>
            </a:r>
            <a:r>
              <a:rPr lang="en-US" sz="2800" dirty="0" smtClean="0"/>
              <a:t> (3</a:t>
            </a:r>
            <a:r>
              <a:rPr lang="en-US" sz="2800" dirty="0" smtClean="0">
                <a:latin typeface="Symbol" charset="2"/>
                <a:cs typeface="Symbol" charset="2"/>
              </a:rPr>
              <a:t>s)</a:t>
            </a:r>
            <a:endParaRPr lang="en-US" sz="2800" b="1" u="sng" dirty="0" smtClean="0"/>
          </a:p>
          <a:p>
            <a:pPr marL="457200" indent="-457200">
              <a:lnSpc>
                <a:spcPct val="100000"/>
              </a:lnSpc>
              <a:spcAft>
                <a:spcPts val="600"/>
              </a:spcAft>
              <a:buFont typeface="Arial"/>
              <a:buChar char="•"/>
            </a:pPr>
            <a:r>
              <a:rPr lang="en-US" sz="2800" b="1" u="sng" dirty="0" smtClean="0"/>
              <a:t>Percent </a:t>
            </a:r>
            <a:r>
              <a:rPr lang="en-US" sz="2800" b="1" u="sng" dirty="0" smtClean="0"/>
              <a:t>female population</a:t>
            </a:r>
            <a:r>
              <a:rPr lang="en-US" sz="2800" dirty="0" smtClean="0"/>
              <a:t> </a:t>
            </a:r>
            <a:r>
              <a:rPr lang="en-US" sz="2800" dirty="0" smtClean="0"/>
              <a:t>(2.5</a:t>
            </a:r>
            <a:r>
              <a:rPr lang="en-US" sz="2800" dirty="0" smtClean="0">
                <a:latin typeface="Symbol" charset="2"/>
                <a:cs typeface="Symbol" charset="2"/>
              </a:rPr>
              <a:t>s</a:t>
            </a:r>
            <a:r>
              <a:rPr lang="en-US" sz="2800" dirty="0" smtClean="0"/>
              <a:t>)</a:t>
            </a:r>
          </a:p>
          <a:p>
            <a:pPr marL="457200" indent="-457200">
              <a:lnSpc>
                <a:spcPct val="100000"/>
              </a:lnSpc>
              <a:spcAft>
                <a:spcPts val="600"/>
              </a:spcAft>
              <a:buFont typeface="Arial"/>
              <a:buChar char="•"/>
            </a:pPr>
            <a:r>
              <a:rPr lang="en-US" sz="2800" b="1" u="sng" dirty="0"/>
              <a:t>Median age</a:t>
            </a:r>
            <a:r>
              <a:rPr lang="en-US" sz="2800" dirty="0"/>
              <a:t> (2</a:t>
            </a:r>
            <a:r>
              <a:rPr lang="en-US" sz="2800" dirty="0">
                <a:latin typeface="Symbol" charset="2"/>
                <a:cs typeface="Symbol" charset="2"/>
              </a:rPr>
              <a:t>s</a:t>
            </a:r>
            <a:r>
              <a:rPr lang="en-US" sz="2800" dirty="0"/>
              <a:t>)</a:t>
            </a:r>
          </a:p>
          <a:p>
            <a:pPr marL="457200" indent="-457200">
              <a:lnSpc>
                <a:spcPct val="100000"/>
              </a:lnSpc>
              <a:spcAft>
                <a:spcPts val="600"/>
              </a:spcAft>
              <a:buFont typeface="Arial"/>
              <a:buChar char="•"/>
            </a:pPr>
            <a:r>
              <a:rPr lang="en-US" sz="2800" i="1" u="sng" dirty="0"/>
              <a:t>Walk score</a:t>
            </a:r>
            <a:r>
              <a:rPr lang="en-US" sz="2800" dirty="0"/>
              <a:t> (1.5</a:t>
            </a:r>
            <a:r>
              <a:rPr lang="en-US" sz="2800" dirty="0">
                <a:latin typeface="Symbol" charset="2"/>
                <a:cs typeface="Symbol" charset="2"/>
              </a:rPr>
              <a:t>s</a:t>
            </a:r>
            <a:r>
              <a:rPr lang="en-US" sz="2800" dirty="0"/>
              <a:t>)</a:t>
            </a:r>
          </a:p>
          <a:p>
            <a:pPr marL="457200" indent="-457200">
              <a:lnSpc>
                <a:spcPct val="100000"/>
              </a:lnSpc>
              <a:spcAft>
                <a:spcPts val="600"/>
              </a:spcAft>
              <a:buFont typeface="Arial"/>
              <a:buChar char="•"/>
            </a:pPr>
            <a:r>
              <a:rPr lang="en-US" sz="2800" i="1" u="sng" dirty="0"/>
              <a:t>Bike score</a:t>
            </a:r>
            <a:r>
              <a:rPr lang="en-US" sz="2800" dirty="0"/>
              <a:t> (1.5</a:t>
            </a:r>
            <a:r>
              <a:rPr lang="en-US" sz="2800" dirty="0">
                <a:latin typeface="Symbol" charset="2"/>
                <a:cs typeface="Symbol" charset="2"/>
              </a:rPr>
              <a:t>s</a:t>
            </a:r>
            <a:r>
              <a:rPr lang="en-US" sz="2800" dirty="0"/>
              <a:t>)</a:t>
            </a:r>
          </a:p>
          <a:p>
            <a:pPr marL="457200" indent="-457200">
              <a:lnSpc>
                <a:spcPct val="100000"/>
              </a:lnSpc>
              <a:spcAft>
                <a:spcPts val="600"/>
              </a:spcAft>
              <a:buFont typeface="Arial"/>
              <a:buChar char="•"/>
            </a:pPr>
            <a:r>
              <a:rPr lang="en-US" sz="2800" i="1" u="sng" dirty="0" smtClean="0"/>
              <a:t>Percent adult </a:t>
            </a:r>
            <a:r>
              <a:rPr lang="en-US" sz="2800" i="1" u="sng" dirty="0"/>
              <a:t>population</a:t>
            </a:r>
            <a:r>
              <a:rPr lang="en-US" sz="2800" dirty="0"/>
              <a:t> (1.5</a:t>
            </a:r>
            <a:r>
              <a:rPr lang="en-US" sz="2800" dirty="0">
                <a:latin typeface="Symbol" charset="2"/>
                <a:cs typeface="Symbol" charset="2"/>
              </a:rPr>
              <a:t>s</a:t>
            </a:r>
            <a:r>
              <a:rPr lang="en-US" sz="2800" dirty="0" smtClean="0"/>
              <a:t>)</a:t>
            </a:r>
            <a:endParaRPr lang="en-US" sz="2800" dirty="0" smtClean="0"/>
          </a:p>
          <a:p>
            <a:pPr marL="457200" indent="-457200">
              <a:lnSpc>
                <a:spcPct val="100000"/>
              </a:lnSpc>
              <a:spcAft>
                <a:spcPts val="600"/>
              </a:spcAft>
              <a:buFont typeface="Arial"/>
              <a:buChar char="•"/>
            </a:pPr>
            <a:r>
              <a:rPr lang="en-US" sz="2800" i="1" u="sng" dirty="0"/>
              <a:t>Median income</a:t>
            </a:r>
            <a:r>
              <a:rPr lang="en-US" sz="2800" dirty="0"/>
              <a:t> (1</a:t>
            </a:r>
            <a:r>
              <a:rPr lang="en-US" sz="2800" dirty="0">
                <a:latin typeface="Symbol" charset="2"/>
                <a:cs typeface="Symbol" charset="2"/>
              </a:rPr>
              <a:t>s</a:t>
            </a:r>
            <a:r>
              <a:rPr lang="en-US" sz="2800" dirty="0"/>
              <a:t>)</a:t>
            </a:r>
          </a:p>
          <a:p>
            <a:pPr marL="457200" indent="-457200">
              <a:lnSpc>
                <a:spcPct val="100000"/>
              </a:lnSpc>
              <a:spcAft>
                <a:spcPts val="600"/>
              </a:spcAft>
              <a:buFont typeface="Arial"/>
              <a:buChar char="•"/>
            </a:pPr>
            <a:r>
              <a:rPr lang="en-US" sz="2800" dirty="0" smtClean="0"/>
              <a:t>Total </a:t>
            </a:r>
            <a:r>
              <a:rPr lang="en-US" sz="2800" dirty="0"/>
              <a:t>population</a:t>
            </a:r>
          </a:p>
          <a:p>
            <a:pPr marL="457200" indent="-457200">
              <a:lnSpc>
                <a:spcPct val="100000"/>
              </a:lnSpc>
              <a:spcAft>
                <a:spcPts val="600"/>
              </a:spcAft>
              <a:buFont typeface="Arial"/>
              <a:buChar char="•"/>
            </a:pPr>
            <a:r>
              <a:rPr lang="en-US" sz="2800" dirty="0" smtClean="0"/>
              <a:t>Total </a:t>
            </a:r>
            <a:r>
              <a:rPr lang="en-US" sz="2800" dirty="0" smtClean="0"/>
              <a:t># of homes</a:t>
            </a:r>
          </a:p>
          <a:p>
            <a:pPr marL="457200" indent="-457200">
              <a:lnSpc>
                <a:spcPct val="100000"/>
              </a:lnSpc>
              <a:spcAft>
                <a:spcPts val="600"/>
              </a:spcAft>
              <a:buFont typeface="Arial"/>
              <a:buChar char="•"/>
            </a:pPr>
            <a:r>
              <a:rPr lang="en-US" sz="2800" dirty="0"/>
              <a:t>E</a:t>
            </a:r>
            <a:r>
              <a:rPr lang="en-US" sz="2800" dirty="0" smtClean="0"/>
              <a:t>mployment </a:t>
            </a:r>
            <a:r>
              <a:rPr lang="en-US" sz="2800" dirty="0" smtClean="0"/>
              <a:t>percentage</a:t>
            </a:r>
          </a:p>
          <a:p>
            <a:pPr marL="457200" indent="-457200">
              <a:lnSpc>
                <a:spcPct val="100000"/>
              </a:lnSpc>
              <a:spcAft>
                <a:spcPts val="600"/>
              </a:spcAft>
              <a:buFont typeface="Arial"/>
              <a:buChar char="•"/>
            </a:pPr>
            <a:r>
              <a:rPr lang="en-US" sz="2800" dirty="0" smtClean="0"/>
              <a:t>Median </a:t>
            </a:r>
            <a:r>
              <a:rPr lang="en-US" sz="2800" dirty="0"/>
              <a:t>housing cost</a:t>
            </a:r>
          </a:p>
          <a:p>
            <a:pPr marL="457200" indent="-457200">
              <a:lnSpc>
                <a:spcPct val="100000"/>
              </a:lnSpc>
              <a:spcAft>
                <a:spcPts val="600"/>
              </a:spcAft>
              <a:buFont typeface="Arial"/>
              <a:buChar char="•"/>
            </a:pPr>
            <a:r>
              <a:rPr lang="en-US" sz="2800" dirty="0" smtClean="0"/>
              <a:t>Transit score</a:t>
            </a:r>
            <a:endParaRPr lang="en-US" sz="2800" dirty="0"/>
          </a:p>
        </p:txBody>
      </p:sp>
      <p:sp>
        <p:nvSpPr>
          <p:cNvPr id="6" name="Shape 110"/>
          <p:cNvSpPr txBox="1">
            <a:spLocks/>
          </p:cNvSpPr>
          <p:nvPr/>
        </p:nvSpPr>
        <p:spPr>
          <a:xfrm>
            <a:off x="136150" y="-6169"/>
            <a:ext cx="8884800" cy="763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3600" dirty="0" smtClean="0"/>
              <a:t>Features Used </a:t>
            </a:r>
            <a:r>
              <a:rPr lang="en-US" sz="3600" dirty="0" smtClean="0"/>
              <a:t>(12)</a:t>
            </a:r>
            <a:endParaRPr lang="en" sz="3600" dirty="0"/>
          </a:p>
        </p:txBody>
      </p:sp>
    </p:spTree>
    <p:extLst>
      <p:ext uri="{BB962C8B-B14F-4D97-AF65-F5344CB8AC3E}">
        <p14:creationId xmlns:p14="http://schemas.microsoft.com/office/powerpoint/2010/main" val="200812670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2" name="Text Placeholder 1"/>
          <p:cNvSpPr>
            <a:spLocks noGrp="1"/>
          </p:cNvSpPr>
          <p:nvPr>
            <p:ph type="body" idx="1"/>
          </p:nvPr>
        </p:nvSpPr>
        <p:spPr>
          <a:xfrm>
            <a:off x="126769" y="1304905"/>
            <a:ext cx="8884800" cy="5501263"/>
          </a:xfrm>
        </p:spPr>
        <p:txBody>
          <a:bodyPr/>
          <a:lstStyle/>
          <a:p>
            <a:pPr marL="457200" indent="-457200"/>
            <a:r>
              <a:rPr lang="en-US" sz="3200" b="1" dirty="0" smtClean="0"/>
              <a:t>More businesses</a:t>
            </a:r>
            <a:endParaRPr lang="en-US" sz="3200" b="1" dirty="0" smtClean="0"/>
          </a:p>
          <a:p>
            <a:pPr marL="457200" indent="-457200"/>
            <a:r>
              <a:rPr lang="en-US" sz="3200" b="1" dirty="0"/>
              <a:t>Higher percent female population</a:t>
            </a:r>
          </a:p>
          <a:p>
            <a:pPr marL="457200" indent="-457200"/>
            <a:r>
              <a:rPr lang="en-US" sz="3200" b="1" dirty="0"/>
              <a:t>Higher median </a:t>
            </a:r>
            <a:r>
              <a:rPr lang="en-US" sz="3200" b="1" dirty="0" smtClean="0"/>
              <a:t>age</a:t>
            </a:r>
            <a:endParaRPr lang="en-US" sz="3200" dirty="0" smtClean="0"/>
          </a:p>
          <a:p>
            <a:pPr marL="457200" indent="-457200"/>
            <a:r>
              <a:rPr lang="en-US" sz="3200" dirty="0"/>
              <a:t>Lower “bike score” (?!)</a:t>
            </a:r>
          </a:p>
          <a:p>
            <a:pPr marL="457200" indent="-457200"/>
            <a:r>
              <a:rPr lang="en-US" sz="3200" dirty="0" smtClean="0"/>
              <a:t>Higher </a:t>
            </a:r>
            <a:r>
              <a:rPr lang="en-US" sz="3200" dirty="0"/>
              <a:t>“walk score”</a:t>
            </a:r>
          </a:p>
          <a:p>
            <a:pPr marL="457200" indent="-457200"/>
            <a:r>
              <a:rPr lang="en-US" sz="3200" dirty="0" smtClean="0"/>
              <a:t>Higher </a:t>
            </a:r>
            <a:r>
              <a:rPr lang="en-US" sz="3200" dirty="0"/>
              <a:t>percent adult population</a:t>
            </a:r>
          </a:p>
          <a:p>
            <a:pPr marL="457200" indent="-457200"/>
            <a:r>
              <a:rPr lang="en-US" sz="3200" dirty="0" smtClean="0"/>
              <a:t>Higher median income</a:t>
            </a:r>
          </a:p>
        </p:txBody>
      </p:sp>
      <p:sp>
        <p:nvSpPr>
          <p:cNvPr id="6" name="Shape 110"/>
          <p:cNvSpPr txBox="1">
            <a:spLocks/>
          </p:cNvSpPr>
          <p:nvPr/>
        </p:nvSpPr>
        <p:spPr>
          <a:xfrm>
            <a:off x="136150" y="-6169"/>
            <a:ext cx="8884800" cy="763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3600" dirty="0" smtClean="0"/>
              <a:t>Successful </a:t>
            </a:r>
            <a:r>
              <a:rPr lang="en-US" sz="3600" dirty="0" smtClean="0"/>
              <a:t>Businesses </a:t>
            </a:r>
            <a:r>
              <a:rPr lang="en-US" sz="3600" dirty="0" smtClean="0"/>
              <a:t>Tend to be in </a:t>
            </a:r>
            <a:r>
              <a:rPr lang="en-US" sz="3600" dirty="0" smtClean="0"/>
              <a:t>Neighborhoods with:</a:t>
            </a:r>
            <a:endParaRPr lang="en" sz="3600" dirty="0"/>
          </a:p>
        </p:txBody>
      </p:sp>
      <p:pic>
        <p:nvPicPr>
          <p:cNvPr id="4" name="Picture 3"/>
          <p:cNvPicPr>
            <a:picLocks noChangeAspect="1"/>
          </p:cNvPicPr>
          <p:nvPr/>
        </p:nvPicPr>
        <p:blipFill>
          <a:blip r:embed="rId3"/>
          <a:stretch>
            <a:fillRect/>
          </a:stretch>
        </p:blipFill>
        <p:spPr>
          <a:xfrm>
            <a:off x="4166831" y="2741998"/>
            <a:ext cx="914400" cy="914400"/>
          </a:xfrm>
          <a:prstGeom prst="rect">
            <a:avLst/>
          </a:prstGeom>
        </p:spPr>
      </p:pic>
      <p:pic>
        <p:nvPicPr>
          <p:cNvPr id="7" name="Picture 6"/>
          <p:cNvPicPr>
            <a:picLocks noChangeAspect="1"/>
          </p:cNvPicPr>
          <p:nvPr/>
        </p:nvPicPr>
        <p:blipFill>
          <a:blip r:embed="rId4"/>
          <a:stretch>
            <a:fillRect/>
          </a:stretch>
        </p:blipFill>
        <p:spPr>
          <a:xfrm>
            <a:off x="7228802" y="2052481"/>
            <a:ext cx="553508" cy="777240"/>
          </a:xfrm>
          <a:prstGeom prst="rect">
            <a:avLst/>
          </a:prstGeom>
        </p:spPr>
      </p:pic>
      <p:pic>
        <p:nvPicPr>
          <p:cNvPr id="8" name="Picture 7"/>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foregroundMark x1="84375" y1="11719" x2="84375" y2="11719"/>
                        <a14:foregroundMark x1="65625" y1="48438" x2="65625" y2="48438"/>
                        <a14:foregroundMark x1="35938" y1="46094" x2="35938" y2="46094"/>
                      </a14:backgroundRemoval>
                    </a14:imgEffect>
                  </a14:imgLayer>
                </a14:imgProps>
              </a:ext>
            </a:extLst>
          </a:blip>
          <a:stretch>
            <a:fillRect/>
          </a:stretch>
        </p:blipFill>
        <p:spPr>
          <a:xfrm>
            <a:off x="6405332" y="5139909"/>
            <a:ext cx="731520" cy="731520"/>
          </a:xfrm>
          <a:prstGeom prst="rect">
            <a:avLst/>
          </a:prstGeom>
        </p:spPr>
      </p:pic>
      <p:pic>
        <p:nvPicPr>
          <p:cNvPr id="3" name="Picture 2"/>
          <p:cNvPicPr>
            <a:picLocks noChangeAspect="1"/>
          </p:cNvPicPr>
          <p:nvPr/>
        </p:nvPicPr>
        <p:blipFill>
          <a:blip r:embed="rId7"/>
          <a:stretch>
            <a:fillRect/>
          </a:stretch>
        </p:blipFill>
        <p:spPr>
          <a:xfrm>
            <a:off x="4102030" y="4303257"/>
            <a:ext cx="914400" cy="914400"/>
          </a:xfrm>
          <a:prstGeom prst="rect">
            <a:avLst/>
          </a:prstGeom>
        </p:spPr>
      </p:pic>
      <p:pic>
        <p:nvPicPr>
          <p:cNvPr id="9" name="Picture 8" descr="Icons8-Ios7-Transport-Bicycle.ico"/>
          <p:cNvPicPr>
            <a:picLocks noChangeAspect="1"/>
          </p:cNvPicPr>
          <p:nvPr/>
        </p:nvPicPr>
        <p:blipFill rotWithShape="1">
          <a:blip r:embed="rId8">
            <a:extLst>
              <a:ext uri="{28A0092B-C50C-407E-A947-70E740481C1C}">
                <a14:useLocalDpi xmlns:a14="http://schemas.microsoft.com/office/drawing/2010/main" val="0"/>
              </a:ext>
            </a:extLst>
          </a:blip>
          <a:srcRect t="33012"/>
          <a:stretch/>
        </p:blipFill>
        <p:spPr>
          <a:xfrm>
            <a:off x="4912763" y="3662012"/>
            <a:ext cx="1092007" cy="731520"/>
          </a:xfrm>
          <a:prstGeom prst="rect">
            <a:avLst/>
          </a:prstGeom>
        </p:spPr>
      </p:pic>
      <p:sp>
        <p:nvSpPr>
          <p:cNvPr id="10" name="TextBox 9"/>
          <p:cNvSpPr txBox="1"/>
          <p:nvPr/>
        </p:nvSpPr>
        <p:spPr>
          <a:xfrm>
            <a:off x="4921565" y="3014212"/>
            <a:ext cx="1133644" cy="1938992"/>
          </a:xfrm>
          <a:prstGeom prst="rect">
            <a:avLst/>
          </a:prstGeom>
          <a:noFill/>
        </p:spPr>
        <p:txBody>
          <a:bodyPr wrap="none" rtlCol="0">
            <a:spAutoFit/>
          </a:bodyPr>
          <a:lstStyle/>
          <a:p>
            <a:r>
              <a:rPr lang="en-US" sz="12000" dirty="0" smtClean="0">
                <a:solidFill>
                  <a:srgbClr val="FF0000">
                    <a:alpha val="60000"/>
                  </a:srgbClr>
                </a:solidFill>
                <a:latin typeface="Avenir Light"/>
                <a:cs typeface="Avenir Light"/>
              </a:rPr>
              <a:t>X</a:t>
            </a:r>
            <a:endParaRPr lang="en-US" sz="12000" dirty="0">
              <a:solidFill>
                <a:srgbClr val="FF0000">
                  <a:alpha val="60000"/>
                </a:srgbClr>
              </a:solidFill>
              <a:latin typeface="Avenir Light"/>
              <a:cs typeface="Avenir Light"/>
            </a:endParaRPr>
          </a:p>
        </p:txBody>
      </p:sp>
      <p:pic>
        <p:nvPicPr>
          <p:cNvPr id="11" name="Picture 10"/>
          <p:cNvPicPr>
            <a:picLocks noChangeAspect="1"/>
          </p:cNvPicPr>
          <p:nvPr/>
        </p:nvPicPr>
        <p:blipFill>
          <a:blip r:embed="rId9"/>
          <a:stretch>
            <a:fillRect/>
          </a:stretch>
        </p:blipFill>
        <p:spPr>
          <a:xfrm>
            <a:off x="4624031" y="5884387"/>
            <a:ext cx="731520" cy="731520"/>
          </a:xfrm>
          <a:prstGeom prst="rect">
            <a:avLst/>
          </a:prstGeom>
        </p:spPr>
      </p:pic>
      <p:pic>
        <p:nvPicPr>
          <p:cNvPr id="12" name="Picture 11"/>
          <p:cNvPicPr>
            <a:picLocks noChangeAspect="1"/>
          </p:cNvPicPr>
          <p:nvPr/>
        </p:nvPicPr>
        <p:blipFill>
          <a:blip r:embed="rId10"/>
          <a:stretch>
            <a:fillRect/>
          </a:stretch>
        </p:blipFill>
        <p:spPr>
          <a:xfrm>
            <a:off x="4046329" y="1101427"/>
            <a:ext cx="1073792" cy="1073792"/>
          </a:xfrm>
          <a:prstGeom prst="rect">
            <a:avLst/>
          </a:prstGeom>
        </p:spPr>
      </p:pic>
    </p:spTree>
    <p:extLst>
      <p:ext uri="{BB962C8B-B14F-4D97-AF65-F5344CB8AC3E}">
        <p14:creationId xmlns:p14="http://schemas.microsoft.com/office/powerpoint/2010/main" val="360405246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2" name="Text Placeholder 1"/>
          <p:cNvSpPr>
            <a:spLocks noGrp="1"/>
          </p:cNvSpPr>
          <p:nvPr>
            <p:ph type="body" idx="1"/>
          </p:nvPr>
        </p:nvSpPr>
        <p:spPr>
          <a:xfrm>
            <a:off x="136148" y="630430"/>
            <a:ext cx="8884802" cy="6202169"/>
          </a:xfrm>
        </p:spPr>
        <p:txBody>
          <a:bodyPr/>
          <a:lstStyle/>
          <a:p>
            <a:pPr marL="457200" indent="-457200">
              <a:lnSpc>
                <a:spcPct val="100000"/>
              </a:lnSpc>
              <a:spcAft>
                <a:spcPts val="600"/>
              </a:spcAft>
              <a:buFont typeface="Arial"/>
              <a:buChar char="•"/>
            </a:pPr>
            <a:r>
              <a:rPr lang="en-US" sz="2800" dirty="0" smtClean="0"/>
              <a:t>-main model uses all businesses, allowing all tracts to be used</a:t>
            </a:r>
          </a:p>
          <a:p>
            <a:pPr marL="457200" indent="-457200">
              <a:lnSpc>
                <a:spcPct val="100000"/>
              </a:lnSpc>
              <a:spcAft>
                <a:spcPts val="600"/>
              </a:spcAft>
              <a:buFont typeface="Arial"/>
              <a:buChar char="•"/>
            </a:pPr>
            <a:r>
              <a:rPr lang="en-US" sz="2800" dirty="0" smtClean="0"/>
              <a:t>-made 8 other models, using same features, but only using businesses of top 8 codes</a:t>
            </a:r>
          </a:p>
          <a:p>
            <a:pPr marL="457200" indent="-457200">
              <a:lnSpc>
                <a:spcPct val="100000"/>
              </a:lnSpc>
              <a:spcAft>
                <a:spcPts val="600"/>
              </a:spcAft>
              <a:buFont typeface="Arial"/>
              <a:buChar char="•"/>
            </a:pPr>
            <a:r>
              <a:rPr lang="en-US" sz="2800" dirty="0" smtClean="0"/>
              <a:t>   -78% of businesses have the top 8 (of 24) codes</a:t>
            </a:r>
          </a:p>
          <a:p>
            <a:pPr marL="457200" indent="-457200">
              <a:lnSpc>
                <a:spcPct val="100000"/>
              </a:lnSpc>
              <a:spcAft>
                <a:spcPts val="600"/>
              </a:spcAft>
              <a:buFont typeface="Arial"/>
              <a:buChar char="•"/>
            </a:pPr>
            <a:r>
              <a:rPr lang="en-US" sz="2800" dirty="0" smtClean="0"/>
              <a:t>   -40% of businesses have the top 2 (of 24) codes</a:t>
            </a:r>
          </a:p>
          <a:p>
            <a:pPr marL="457200" indent="-457200">
              <a:lnSpc>
                <a:spcPct val="100000"/>
              </a:lnSpc>
              <a:spcAft>
                <a:spcPts val="600"/>
              </a:spcAft>
              <a:buFont typeface="Arial"/>
              <a:buChar char="•"/>
            </a:pPr>
            <a:r>
              <a:rPr lang="en-US" sz="2800" dirty="0" smtClean="0"/>
              <a:t>   -24% of businesses have the top 1 (of 24) codes</a:t>
            </a:r>
            <a:endParaRPr lang="en-US" sz="2800" dirty="0"/>
          </a:p>
        </p:txBody>
      </p:sp>
      <p:sp>
        <p:nvSpPr>
          <p:cNvPr id="6" name="Shape 110"/>
          <p:cNvSpPr txBox="1">
            <a:spLocks/>
          </p:cNvSpPr>
          <p:nvPr/>
        </p:nvSpPr>
        <p:spPr>
          <a:xfrm>
            <a:off x="136150" y="-6169"/>
            <a:ext cx="8884800" cy="763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3600" dirty="0" smtClean="0"/>
              <a:t>Features Used </a:t>
            </a:r>
            <a:r>
              <a:rPr lang="en-US" sz="3600" dirty="0" smtClean="0"/>
              <a:t>(12)</a:t>
            </a:r>
            <a:endParaRPr lang="en" sz="3600" dirty="0"/>
          </a:p>
        </p:txBody>
      </p:sp>
    </p:spTree>
    <p:extLst>
      <p:ext uri="{BB962C8B-B14F-4D97-AF65-F5344CB8AC3E}">
        <p14:creationId xmlns:p14="http://schemas.microsoft.com/office/powerpoint/2010/main" val="252588910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40658" y="783347"/>
            <a:ext cx="7462684" cy="5888736"/>
          </a:xfrm>
          <a:prstGeom prst="rect">
            <a:avLst/>
          </a:prstGeom>
          <a:solidFill>
            <a:schemeClr val="tx1"/>
          </a:solidFill>
        </p:spPr>
      </p:pic>
      <p:sp>
        <p:nvSpPr>
          <p:cNvPr id="9" name="Shape 110"/>
          <p:cNvSpPr txBox="1">
            <a:spLocks noGrp="1"/>
          </p:cNvSpPr>
          <p:nvPr>
            <p:ph type="title"/>
          </p:nvPr>
        </p:nvSpPr>
        <p:spPr>
          <a:xfrm>
            <a:off x="136150" y="-6169"/>
            <a:ext cx="8884800" cy="763600"/>
          </a:xfrm>
          <a:prstGeom prst="rect">
            <a:avLst/>
          </a:prstGeom>
        </p:spPr>
        <p:txBody>
          <a:bodyPr lIns="91425" tIns="91425" rIns="91425" bIns="91425" anchor="t" anchorCtr="0">
            <a:noAutofit/>
          </a:bodyPr>
          <a:lstStyle/>
          <a:p>
            <a:pPr lvl="0" rtl="0">
              <a:spcBef>
                <a:spcPts val="0"/>
              </a:spcBef>
              <a:buNone/>
            </a:pPr>
            <a:r>
              <a:rPr lang="en-US" sz="3600" dirty="0" smtClean="0"/>
              <a:t>Longevity == Business Success</a:t>
            </a:r>
            <a:endParaRPr lang="en" sz="3600" dirty="0"/>
          </a:p>
        </p:txBody>
      </p:sp>
      <p:sp>
        <p:nvSpPr>
          <p:cNvPr id="11" name="Shape 113"/>
          <p:cNvSpPr txBox="1"/>
          <p:nvPr/>
        </p:nvSpPr>
        <p:spPr>
          <a:xfrm>
            <a:off x="1390507" y="976477"/>
            <a:ext cx="6601299" cy="917504"/>
          </a:xfrm>
          <a:prstGeom prst="rect">
            <a:avLst/>
          </a:prstGeom>
          <a:noFill/>
          <a:ln>
            <a:noFill/>
          </a:ln>
        </p:spPr>
        <p:txBody>
          <a:bodyPr lIns="91425" tIns="91425" rIns="91425" bIns="91425" anchor="t" anchorCtr="0">
            <a:noAutofit/>
          </a:bodyPr>
          <a:lstStyle/>
          <a:p>
            <a:pPr lvl="0" algn="ctr"/>
            <a:r>
              <a:rPr lang="en-US" sz="2400" dirty="0"/>
              <a:t>t</a:t>
            </a:r>
            <a:r>
              <a:rPr lang="en-US" sz="2400" dirty="0" smtClean="0"/>
              <a:t>ypical </a:t>
            </a:r>
            <a:r>
              <a:rPr lang="en-US" sz="2400" dirty="0"/>
              <a:t>b</a:t>
            </a:r>
            <a:r>
              <a:rPr lang="en-US" sz="2400" dirty="0" smtClean="0"/>
              <a:t>usiness age ≈ 8 years</a:t>
            </a:r>
            <a:endParaRPr lang="en" sz="2400" dirty="0"/>
          </a:p>
          <a:p>
            <a:pPr lvl="0" algn="ctr">
              <a:spcBef>
                <a:spcPts val="0"/>
              </a:spcBef>
              <a:buNone/>
            </a:pPr>
            <a:endParaRPr dirty="0"/>
          </a:p>
        </p:txBody>
      </p:sp>
      <p:sp>
        <p:nvSpPr>
          <p:cNvPr id="6" name="Shape 113"/>
          <p:cNvSpPr txBox="1"/>
          <p:nvPr/>
        </p:nvSpPr>
        <p:spPr>
          <a:xfrm>
            <a:off x="4949802" y="2260948"/>
            <a:ext cx="3131091" cy="915354"/>
          </a:xfrm>
          <a:prstGeom prst="rect">
            <a:avLst/>
          </a:prstGeom>
          <a:noFill/>
          <a:ln>
            <a:noFill/>
          </a:ln>
        </p:spPr>
        <p:txBody>
          <a:bodyPr lIns="91425" tIns="91425" rIns="91425" bIns="91425" anchor="t" anchorCtr="0">
            <a:noAutofit/>
          </a:bodyPr>
          <a:lstStyle/>
          <a:p>
            <a:pPr lvl="0" algn="ctr"/>
            <a:r>
              <a:rPr lang="en-US" sz="2400" dirty="0" smtClean="0"/>
              <a:t>56,707 </a:t>
            </a:r>
            <a:r>
              <a:rPr lang="en-US" sz="2400" dirty="0" smtClean="0"/>
              <a:t>businesses in 313 neighborhoods</a:t>
            </a:r>
            <a:endParaRPr lang="en" sz="2400" dirty="0"/>
          </a:p>
          <a:p>
            <a:pPr lvl="0" algn="ctr">
              <a:spcBef>
                <a:spcPts val="0"/>
              </a:spcBef>
              <a:buNone/>
            </a:pPr>
            <a:endParaRPr dirty="0"/>
          </a:p>
        </p:txBody>
      </p:sp>
    </p:spTree>
    <p:extLst>
      <p:ext uri="{BB962C8B-B14F-4D97-AF65-F5344CB8AC3E}">
        <p14:creationId xmlns:p14="http://schemas.microsoft.com/office/powerpoint/2010/main" val="62367625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10" name="Shape 110"/>
          <p:cNvSpPr txBox="1">
            <a:spLocks/>
          </p:cNvSpPr>
          <p:nvPr/>
        </p:nvSpPr>
        <p:spPr>
          <a:xfrm>
            <a:off x="136150" y="-6169"/>
            <a:ext cx="8884800" cy="763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3600" dirty="0" smtClean="0"/>
              <a:t>From Data to WhereSIOUS Score</a:t>
            </a:r>
            <a:endParaRPr lang="en" sz="3600" dirty="0"/>
          </a:p>
        </p:txBody>
      </p:sp>
      <p:grpSp>
        <p:nvGrpSpPr>
          <p:cNvPr id="5" name="Group 4"/>
          <p:cNvGrpSpPr>
            <a:grpSpLocks noChangeAspect="1"/>
          </p:cNvGrpSpPr>
          <p:nvPr/>
        </p:nvGrpSpPr>
        <p:grpSpPr>
          <a:xfrm>
            <a:off x="326104" y="1171043"/>
            <a:ext cx="1517904" cy="1082433"/>
            <a:chOff x="436273" y="3298530"/>
            <a:chExt cx="2737922" cy="1952440"/>
          </a:xfrm>
        </p:grpSpPr>
        <p:pic>
          <p:nvPicPr>
            <p:cNvPr id="3" name="Picture 2"/>
            <p:cNvPicPr>
              <a:picLocks noChangeAspect="1"/>
            </p:cNvPicPr>
            <p:nvPr/>
          </p:nvPicPr>
          <p:blipFill>
            <a:blip r:embed="rId3"/>
            <a:stretch>
              <a:fillRect/>
            </a:stretch>
          </p:blipFill>
          <p:spPr>
            <a:xfrm>
              <a:off x="436273" y="4279278"/>
              <a:ext cx="2737921" cy="971692"/>
            </a:xfrm>
            <a:prstGeom prst="rect">
              <a:avLst/>
            </a:prstGeom>
          </p:spPr>
        </p:pic>
        <p:pic>
          <p:nvPicPr>
            <p:cNvPr id="4" name="Picture 3"/>
            <p:cNvPicPr>
              <a:picLocks noChangeAspect="1"/>
            </p:cNvPicPr>
            <p:nvPr/>
          </p:nvPicPr>
          <p:blipFill>
            <a:blip r:embed="rId4"/>
            <a:stretch>
              <a:fillRect/>
            </a:stretch>
          </p:blipFill>
          <p:spPr>
            <a:xfrm>
              <a:off x="436273" y="3298530"/>
              <a:ext cx="2737922" cy="980748"/>
            </a:xfrm>
            <a:prstGeom prst="rect">
              <a:avLst/>
            </a:prstGeom>
            <a:solidFill>
              <a:schemeClr val="tx1"/>
            </a:solidFill>
          </p:spPr>
        </p:pic>
      </p:grpSp>
      <p:sp>
        <p:nvSpPr>
          <p:cNvPr id="19" name="Shape 110"/>
          <p:cNvSpPr txBox="1">
            <a:spLocks/>
          </p:cNvSpPr>
          <p:nvPr/>
        </p:nvSpPr>
        <p:spPr>
          <a:xfrm>
            <a:off x="-194385" y="1645843"/>
            <a:ext cx="1572786" cy="1836858"/>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pPr algn="r"/>
            <a:endParaRPr lang="en" sz="2000" dirty="0"/>
          </a:p>
        </p:txBody>
      </p:sp>
      <p:pic>
        <p:nvPicPr>
          <p:cNvPr id="25" name="Picture 24"/>
          <p:cNvPicPr>
            <a:picLocks noChangeAspect="1"/>
          </p:cNvPicPr>
          <p:nvPr/>
        </p:nvPicPr>
        <p:blipFill>
          <a:blip r:embed="rId5"/>
          <a:stretch>
            <a:fillRect/>
          </a:stretch>
        </p:blipFill>
        <p:spPr>
          <a:xfrm>
            <a:off x="1921762" y="1833281"/>
            <a:ext cx="2151187" cy="424926"/>
          </a:xfrm>
          <a:prstGeom prst="rect">
            <a:avLst/>
          </a:prstGeom>
          <a:solidFill>
            <a:schemeClr val="tx1"/>
          </a:solidFill>
        </p:spPr>
      </p:pic>
      <p:pic>
        <p:nvPicPr>
          <p:cNvPr id="26" name="Shape 74"/>
          <p:cNvPicPr preferRelativeResize="0">
            <a:picLocks noChangeAspect="1"/>
          </p:cNvPicPr>
          <p:nvPr/>
        </p:nvPicPr>
        <p:blipFill>
          <a:blip r:embed="rId6">
            <a:alphaModFix/>
          </a:blip>
          <a:stretch>
            <a:fillRect/>
          </a:stretch>
        </p:blipFill>
        <p:spPr>
          <a:xfrm>
            <a:off x="1921762" y="1119211"/>
            <a:ext cx="1512299" cy="728854"/>
          </a:xfrm>
          <a:prstGeom prst="rect">
            <a:avLst/>
          </a:prstGeom>
          <a:noFill/>
          <a:ln>
            <a:noFill/>
          </a:ln>
        </p:spPr>
      </p:pic>
    </p:spTree>
    <p:extLst>
      <p:ext uri="{BB962C8B-B14F-4D97-AF65-F5344CB8AC3E}">
        <p14:creationId xmlns:p14="http://schemas.microsoft.com/office/powerpoint/2010/main" val="203143721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cxnSp>
        <p:nvCxnSpPr>
          <p:cNvPr id="16" name="Straight Arrow Connector 15"/>
          <p:cNvCxnSpPr/>
          <p:nvPr/>
        </p:nvCxnSpPr>
        <p:spPr>
          <a:xfrm>
            <a:off x="1585746" y="1594011"/>
            <a:ext cx="0" cy="1673636"/>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10" name="Shape 110"/>
          <p:cNvSpPr txBox="1">
            <a:spLocks/>
          </p:cNvSpPr>
          <p:nvPr/>
        </p:nvSpPr>
        <p:spPr>
          <a:xfrm>
            <a:off x="136150" y="-6169"/>
            <a:ext cx="8884800" cy="763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3600" dirty="0" smtClean="0"/>
              <a:t>From Data to WhereSIOUS Score</a:t>
            </a:r>
            <a:endParaRPr lang="en" sz="3600" dirty="0"/>
          </a:p>
        </p:txBody>
      </p:sp>
      <p:grpSp>
        <p:nvGrpSpPr>
          <p:cNvPr id="5" name="Group 4"/>
          <p:cNvGrpSpPr>
            <a:grpSpLocks noChangeAspect="1"/>
          </p:cNvGrpSpPr>
          <p:nvPr/>
        </p:nvGrpSpPr>
        <p:grpSpPr>
          <a:xfrm>
            <a:off x="326104" y="1171043"/>
            <a:ext cx="1517904" cy="1082433"/>
            <a:chOff x="436273" y="3298530"/>
            <a:chExt cx="2737922" cy="1952440"/>
          </a:xfrm>
        </p:grpSpPr>
        <p:pic>
          <p:nvPicPr>
            <p:cNvPr id="3" name="Picture 2"/>
            <p:cNvPicPr>
              <a:picLocks noChangeAspect="1"/>
            </p:cNvPicPr>
            <p:nvPr/>
          </p:nvPicPr>
          <p:blipFill>
            <a:blip r:embed="rId3"/>
            <a:stretch>
              <a:fillRect/>
            </a:stretch>
          </p:blipFill>
          <p:spPr>
            <a:xfrm>
              <a:off x="436273" y="4279278"/>
              <a:ext cx="2737921" cy="971692"/>
            </a:xfrm>
            <a:prstGeom prst="rect">
              <a:avLst/>
            </a:prstGeom>
          </p:spPr>
        </p:pic>
        <p:pic>
          <p:nvPicPr>
            <p:cNvPr id="4" name="Picture 3"/>
            <p:cNvPicPr>
              <a:picLocks noChangeAspect="1"/>
            </p:cNvPicPr>
            <p:nvPr/>
          </p:nvPicPr>
          <p:blipFill>
            <a:blip r:embed="rId4"/>
            <a:stretch>
              <a:fillRect/>
            </a:stretch>
          </p:blipFill>
          <p:spPr>
            <a:xfrm>
              <a:off x="436273" y="3298530"/>
              <a:ext cx="2737922" cy="980748"/>
            </a:xfrm>
            <a:prstGeom prst="rect">
              <a:avLst/>
            </a:prstGeom>
            <a:solidFill>
              <a:schemeClr val="tx1"/>
            </a:solidFill>
          </p:spPr>
        </p:pic>
      </p:grpSp>
      <p:sp>
        <p:nvSpPr>
          <p:cNvPr id="6" name="Alternate Process 5"/>
          <p:cNvSpPr/>
          <p:nvPr/>
        </p:nvSpPr>
        <p:spPr>
          <a:xfrm>
            <a:off x="453548" y="3322475"/>
            <a:ext cx="2773168" cy="1160978"/>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t>c</a:t>
            </a:r>
            <a:r>
              <a:rPr lang="en-US" sz="2000" dirty="0" smtClean="0"/>
              <a:t>lean data &amp; describe </a:t>
            </a:r>
            <a:r>
              <a:rPr lang="en-US" sz="2000" dirty="0" smtClean="0"/>
              <a:t>each neighborhood </a:t>
            </a:r>
            <a:r>
              <a:rPr lang="en-US" sz="2000" dirty="0" smtClean="0"/>
              <a:t>and </a:t>
            </a:r>
            <a:r>
              <a:rPr lang="en-US" sz="2000" dirty="0" smtClean="0"/>
              <a:t>their businesses</a:t>
            </a:r>
            <a:endParaRPr lang="en-US" sz="2000" dirty="0"/>
          </a:p>
        </p:txBody>
      </p:sp>
      <p:sp>
        <p:nvSpPr>
          <p:cNvPr id="19" name="Shape 110"/>
          <p:cNvSpPr txBox="1">
            <a:spLocks/>
          </p:cNvSpPr>
          <p:nvPr/>
        </p:nvSpPr>
        <p:spPr>
          <a:xfrm>
            <a:off x="-194385" y="1645843"/>
            <a:ext cx="1572786" cy="1836858"/>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pPr algn="r"/>
            <a:endParaRPr lang="en" sz="2000" dirty="0"/>
          </a:p>
        </p:txBody>
      </p:sp>
      <p:cxnSp>
        <p:nvCxnSpPr>
          <p:cNvPr id="31" name="Straight Arrow Connector 30"/>
          <p:cNvCxnSpPr/>
          <p:nvPr/>
        </p:nvCxnSpPr>
        <p:spPr>
          <a:xfrm>
            <a:off x="2117048" y="1594011"/>
            <a:ext cx="0" cy="1671394"/>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pic>
        <p:nvPicPr>
          <p:cNvPr id="25" name="Picture 24"/>
          <p:cNvPicPr>
            <a:picLocks noChangeAspect="1"/>
          </p:cNvPicPr>
          <p:nvPr/>
        </p:nvPicPr>
        <p:blipFill>
          <a:blip r:embed="rId5"/>
          <a:stretch>
            <a:fillRect/>
          </a:stretch>
        </p:blipFill>
        <p:spPr>
          <a:xfrm>
            <a:off x="1921762" y="1833281"/>
            <a:ext cx="2151187" cy="424926"/>
          </a:xfrm>
          <a:prstGeom prst="rect">
            <a:avLst/>
          </a:prstGeom>
          <a:solidFill>
            <a:schemeClr val="tx1"/>
          </a:solidFill>
        </p:spPr>
      </p:pic>
      <p:pic>
        <p:nvPicPr>
          <p:cNvPr id="26" name="Shape 74"/>
          <p:cNvPicPr preferRelativeResize="0">
            <a:picLocks noChangeAspect="1"/>
          </p:cNvPicPr>
          <p:nvPr/>
        </p:nvPicPr>
        <p:blipFill>
          <a:blip r:embed="rId6">
            <a:alphaModFix/>
          </a:blip>
          <a:stretch>
            <a:fillRect/>
          </a:stretch>
        </p:blipFill>
        <p:spPr>
          <a:xfrm>
            <a:off x="1921762" y="1119211"/>
            <a:ext cx="1512299" cy="728854"/>
          </a:xfrm>
          <a:prstGeom prst="rect">
            <a:avLst/>
          </a:prstGeom>
          <a:noFill/>
          <a:ln>
            <a:noFill/>
          </a:ln>
        </p:spPr>
      </p:pic>
    </p:spTree>
    <p:extLst>
      <p:ext uri="{BB962C8B-B14F-4D97-AF65-F5344CB8AC3E}">
        <p14:creationId xmlns:p14="http://schemas.microsoft.com/office/powerpoint/2010/main" val="203143721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cxnSp>
        <p:nvCxnSpPr>
          <p:cNvPr id="105" name="Straight Arrow Connector 104"/>
          <p:cNvCxnSpPr/>
          <p:nvPr/>
        </p:nvCxnSpPr>
        <p:spPr>
          <a:xfrm>
            <a:off x="1844007" y="3763444"/>
            <a:ext cx="0" cy="1526760"/>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1585746" y="1594011"/>
            <a:ext cx="0" cy="1673636"/>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10" name="Shape 110"/>
          <p:cNvSpPr txBox="1">
            <a:spLocks/>
          </p:cNvSpPr>
          <p:nvPr/>
        </p:nvSpPr>
        <p:spPr>
          <a:xfrm>
            <a:off x="136150" y="-6169"/>
            <a:ext cx="8884800" cy="763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3600" dirty="0" smtClean="0"/>
              <a:t>From Data to WhereSIOUS Score</a:t>
            </a:r>
            <a:endParaRPr lang="en" sz="3600" dirty="0"/>
          </a:p>
        </p:txBody>
      </p:sp>
      <p:grpSp>
        <p:nvGrpSpPr>
          <p:cNvPr id="5" name="Group 4"/>
          <p:cNvGrpSpPr>
            <a:grpSpLocks noChangeAspect="1"/>
          </p:cNvGrpSpPr>
          <p:nvPr/>
        </p:nvGrpSpPr>
        <p:grpSpPr>
          <a:xfrm>
            <a:off x="326104" y="1171043"/>
            <a:ext cx="1517904" cy="1082433"/>
            <a:chOff x="436273" y="3298530"/>
            <a:chExt cx="2737922" cy="1952440"/>
          </a:xfrm>
        </p:grpSpPr>
        <p:pic>
          <p:nvPicPr>
            <p:cNvPr id="3" name="Picture 2"/>
            <p:cNvPicPr>
              <a:picLocks noChangeAspect="1"/>
            </p:cNvPicPr>
            <p:nvPr/>
          </p:nvPicPr>
          <p:blipFill>
            <a:blip r:embed="rId3"/>
            <a:stretch>
              <a:fillRect/>
            </a:stretch>
          </p:blipFill>
          <p:spPr>
            <a:xfrm>
              <a:off x="436273" y="4279278"/>
              <a:ext cx="2737921" cy="971692"/>
            </a:xfrm>
            <a:prstGeom prst="rect">
              <a:avLst/>
            </a:prstGeom>
          </p:spPr>
        </p:pic>
        <p:pic>
          <p:nvPicPr>
            <p:cNvPr id="4" name="Picture 3"/>
            <p:cNvPicPr>
              <a:picLocks noChangeAspect="1"/>
            </p:cNvPicPr>
            <p:nvPr/>
          </p:nvPicPr>
          <p:blipFill>
            <a:blip r:embed="rId4"/>
            <a:stretch>
              <a:fillRect/>
            </a:stretch>
          </p:blipFill>
          <p:spPr>
            <a:xfrm>
              <a:off x="436273" y="3298530"/>
              <a:ext cx="2737922" cy="980748"/>
            </a:xfrm>
            <a:prstGeom prst="rect">
              <a:avLst/>
            </a:prstGeom>
            <a:solidFill>
              <a:schemeClr val="tx1"/>
            </a:solidFill>
          </p:spPr>
        </p:pic>
      </p:grpSp>
      <p:sp>
        <p:nvSpPr>
          <p:cNvPr id="6" name="Alternate Process 5"/>
          <p:cNvSpPr/>
          <p:nvPr/>
        </p:nvSpPr>
        <p:spPr>
          <a:xfrm>
            <a:off x="453548" y="3322475"/>
            <a:ext cx="2773168" cy="1160978"/>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t>c</a:t>
            </a:r>
            <a:r>
              <a:rPr lang="en-US" sz="2000" dirty="0" smtClean="0"/>
              <a:t>lean data &amp; describe </a:t>
            </a:r>
            <a:r>
              <a:rPr lang="en-US" sz="2000" dirty="0" smtClean="0"/>
              <a:t>each neighborhood </a:t>
            </a:r>
            <a:r>
              <a:rPr lang="en-US" sz="2000" dirty="0" smtClean="0"/>
              <a:t>and </a:t>
            </a:r>
            <a:r>
              <a:rPr lang="en-US" sz="2000" dirty="0" smtClean="0"/>
              <a:t>their businesses</a:t>
            </a:r>
            <a:endParaRPr lang="en-US" sz="2000" dirty="0"/>
          </a:p>
        </p:txBody>
      </p:sp>
      <p:sp>
        <p:nvSpPr>
          <p:cNvPr id="19" name="Shape 110"/>
          <p:cNvSpPr txBox="1">
            <a:spLocks/>
          </p:cNvSpPr>
          <p:nvPr/>
        </p:nvSpPr>
        <p:spPr>
          <a:xfrm>
            <a:off x="-194385" y="1645843"/>
            <a:ext cx="1572786" cy="1836858"/>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pPr algn="r"/>
            <a:endParaRPr lang="en" sz="2000" dirty="0"/>
          </a:p>
        </p:txBody>
      </p:sp>
      <p:sp>
        <p:nvSpPr>
          <p:cNvPr id="30" name="Alternate Process 29"/>
          <p:cNvSpPr/>
          <p:nvPr/>
        </p:nvSpPr>
        <p:spPr>
          <a:xfrm>
            <a:off x="200942" y="5346441"/>
            <a:ext cx="3297913" cy="796026"/>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smtClean="0"/>
              <a:t>linear regression with input data &amp; business ages</a:t>
            </a:r>
            <a:endParaRPr lang="en-US" sz="2000" dirty="0"/>
          </a:p>
        </p:txBody>
      </p:sp>
      <p:cxnSp>
        <p:nvCxnSpPr>
          <p:cNvPr id="31" name="Straight Arrow Connector 30"/>
          <p:cNvCxnSpPr/>
          <p:nvPr/>
        </p:nvCxnSpPr>
        <p:spPr>
          <a:xfrm>
            <a:off x="2117048" y="1594011"/>
            <a:ext cx="0" cy="1671394"/>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pic>
        <p:nvPicPr>
          <p:cNvPr id="25" name="Picture 24"/>
          <p:cNvPicPr>
            <a:picLocks noChangeAspect="1"/>
          </p:cNvPicPr>
          <p:nvPr/>
        </p:nvPicPr>
        <p:blipFill>
          <a:blip r:embed="rId5"/>
          <a:stretch>
            <a:fillRect/>
          </a:stretch>
        </p:blipFill>
        <p:spPr>
          <a:xfrm>
            <a:off x="1921762" y="1833281"/>
            <a:ext cx="2151187" cy="424926"/>
          </a:xfrm>
          <a:prstGeom prst="rect">
            <a:avLst/>
          </a:prstGeom>
          <a:solidFill>
            <a:schemeClr val="tx1"/>
          </a:solidFill>
        </p:spPr>
      </p:pic>
      <p:pic>
        <p:nvPicPr>
          <p:cNvPr id="26" name="Shape 74"/>
          <p:cNvPicPr preferRelativeResize="0">
            <a:picLocks noChangeAspect="1"/>
          </p:cNvPicPr>
          <p:nvPr/>
        </p:nvPicPr>
        <p:blipFill>
          <a:blip r:embed="rId6">
            <a:alphaModFix/>
          </a:blip>
          <a:stretch>
            <a:fillRect/>
          </a:stretch>
        </p:blipFill>
        <p:spPr>
          <a:xfrm>
            <a:off x="1921762" y="1119211"/>
            <a:ext cx="1512299" cy="728854"/>
          </a:xfrm>
          <a:prstGeom prst="rect">
            <a:avLst/>
          </a:prstGeom>
          <a:noFill/>
          <a:ln>
            <a:noFill/>
          </a:ln>
        </p:spPr>
      </p:pic>
    </p:spTree>
    <p:extLst>
      <p:ext uri="{BB962C8B-B14F-4D97-AF65-F5344CB8AC3E}">
        <p14:creationId xmlns:p14="http://schemas.microsoft.com/office/powerpoint/2010/main" val="203143721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cxnSp>
        <p:nvCxnSpPr>
          <p:cNvPr id="128" name="Straight Arrow Connector 127"/>
          <p:cNvCxnSpPr/>
          <p:nvPr/>
        </p:nvCxnSpPr>
        <p:spPr>
          <a:xfrm>
            <a:off x="3459981" y="5744321"/>
            <a:ext cx="1321791" cy="0"/>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p:nvPr/>
        </p:nvCxnSpPr>
        <p:spPr>
          <a:xfrm>
            <a:off x="1844007" y="3763444"/>
            <a:ext cx="0" cy="1526760"/>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1585746" y="1594011"/>
            <a:ext cx="0" cy="1673636"/>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10" name="Shape 110"/>
          <p:cNvSpPr txBox="1">
            <a:spLocks/>
          </p:cNvSpPr>
          <p:nvPr/>
        </p:nvSpPr>
        <p:spPr>
          <a:xfrm>
            <a:off x="136150" y="-6169"/>
            <a:ext cx="8884800" cy="763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3600" dirty="0" smtClean="0"/>
              <a:t>From Data to WhereSIOUS Score</a:t>
            </a:r>
            <a:endParaRPr lang="en" sz="3600" dirty="0"/>
          </a:p>
        </p:txBody>
      </p:sp>
      <p:grpSp>
        <p:nvGrpSpPr>
          <p:cNvPr id="5" name="Group 4"/>
          <p:cNvGrpSpPr>
            <a:grpSpLocks noChangeAspect="1"/>
          </p:cNvGrpSpPr>
          <p:nvPr/>
        </p:nvGrpSpPr>
        <p:grpSpPr>
          <a:xfrm>
            <a:off x="326104" y="1171043"/>
            <a:ext cx="1517904" cy="1082433"/>
            <a:chOff x="436273" y="3298530"/>
            <a:chExt cx="2737922" cy="1952440"/>
          </a:xfrm>
        </p:grpSpPr>
        <p:pic>
          <p:nvPicPr>
            <p:cNvPr id="3" name="Picture 2"/>
            <p:cNvPicPr>
              <a:picLocks noChangeAspect="1"/>
            </p:cNvPicPr>
            <p:nvPr/>
          </p:nvPicPr>
          <p:blipFill>
            <a:blip r:embed="rId3"/>
            <a:stretch>
              <a:fillRect/>
            </a:stretch>
          </p:blipFill>
          <p:spPr>
            <a:xfrm>
              <a:off x="436273" y="4279278"/>
              <a:ext cx="2737921" cy="971692"/>
            </a:xfrm>
            <a:prstGeom prst="rect">
              <a:avLst/>
            </a:prstGeom>
          </p:spPr>
        </p:pic>
        <p:pic>
          <p:nvPicPr>
            <p:cNvPr id="4" name="Picture 3"/>
            <p:cNvPicPr>
              <a:picLocks noChangeAspect="1"/>
            </p:cNvPicPr>
            <p:nvPr/>
          </p:nvPicPr>
          <p:blipFill>
            <a:blip r:embed="rId4"/>
            <a:stretch>
              <a:fillRect/>
            </a:stretch>
          </p:blipFill>
          <p:spPr>
            <a:xfrm>
              <a:off x="436273" y="3298530"/>
              <a:ext cx="2737922" cy="980748"/>
            </a:xfrm>
            <a:prstGeom prst="rect">
              <a:avLst/>
            </a:prstGeom>
            <a:solidFill>
              <a:schemeClr val="tx1"/>
            </a:solidFill>
          </p:spPr>
        </p:pic>
      </p:grpSp>
      <p:sp>
        <p:nvSpPr>
          <p:cNvPr id="6" name="Alternate Process 5"/>
          <p:cNvSpPr/>
          <p:nvPr/>
        </p:nvSpPr>
        <p:spPr>
          <a:xfrm>
            <a:off x="453548" y="3322475"/>
            <a:ext cx="2773168" cy="1160978"/>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t>c</a:t>
            </a:r>
            <a:r>
              <a:rPr lang="en-US" sz="2000" dirty="0" smtClean="0"/>
              <a:t>lean data &amp; describe </a:t>
            </a:r>
            <a:r>
              <a:rPr lang="en-US" sz="2000" dirty="0" smtClean="0"/>
              <a:t>each neighborhood </a:t>
            </a:r>
            <a:r>
              <a:rPr lang="en-US" sz="2000" dirty="0" smtClean="0"/>
              <a:t>and </a:t>
            </a:r>
            <a:r>
              <a:rPr lang="en-US" sz="2000" dirty="0" smtClean="0"/>
              <a:t>their businesses</a:t>
            </a:r>
            <a:endParaRPr lang="en-US" sz="2000" dirty="0"/>
          </a:p>
        </p:txBody>
      </p:sp>
      <p:sp>
        <p:nvSpPr>
          <p:cNvPr id="19" name="Shape 110"/>
          <p:cNvSpPr txBox="1">
            <a:spLocks/>
          </p:cNvSpPr>
          <p:nvPr/>
        </p:nvSpPr>
        <p:spPr>
          <a:xfrm>
            <a:off x="-194385" y="1645843"/>
            <a:ext cx="1572786" cy="1836858"/>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pPr algn="r"/>
            <a:endParaRPr lang="en" sz="2000" dirty="0"/>
          </a:p>
        </p:txBody>
      </p:sp>
      <p:sp>
        <p:nvSpPr>
          <p:cNvPr id="30" name="Alternate Process 29"/>
          <p:cNvSpPr/>
          <p:nvPr/>
        </p:nvSpPr>
        <p:spPr>
          <a:xfrm>
            <a:off x="200942" y="5346441"/>
            <a:ext cx="3297913" cy="796026"/>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smtClean="0"/>
              <a:t>linear regression with input data &amp; business ages</a:t>
            </a:r>
            <a:endParaRPr lang="en-US" sz="2000" dirty="0"/>
          </a:p>
        </p:txBody>
      </p:sp>
      <p:cxnSp>
        <p:nvCxnSpPr>
          <p:cNvPr id="31" name="Straight Arrow Connector 30"/>
          <p:cNvCxnSpPr/>
          <p:nvPr/>
        </p:nvCxnSpPr>
        <p:spPr>
          <a:xfrm>
            <a:off x="2117048" y="1594011"/>
            <a:ext cx="0" cy="1671394"/>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pic>
        <p:nvPicPr>
          <p:cNvPr id="25" name="Picture 24"/>
          <p:cNvPicPr>
            <a:picLocks noChangeAspect="1"/>
          </p:cNvPicPr>
          <p:nvPr/>
        </p:nvPicPr>
        <p:blipFill>
          <a:blip r:embed="rId5"/>
          <a:stretch>
            <a:fillRect/>
          </a:stretch>
        </p:blipFill>
        <p:spPr>
          <a:xfrm>
            <a:off x="1921762" y="1833281"/>
            <a:ext cx="2151187" cy="424926"/>
          </a:xfrm>
          <a:prstGeom prst="rect">
            <a:avLst/>
          </a:prstGeom>
          <a:solidFill>
            <a:schemeClr val="tx1"/>
          </a:solidFill>
        </p:spPr>
      </p:pic>
      <p:pic>
        <p:nvPicPr>
          <p:cNvPr id="26" name="Shape 74"/>
          <p:cNvPicPr preferRelativeResize="0">
            <a:picLocks noChangeAspect="1"/>
          </p:cNvPicPr>
          <p:nvPr/>
        </p:nvPicPr>
        <p:blipFill>
          <a:blip r:embed="rId6">
            <a:alphaModFix/>
          </a:blip>
          <a:stretch>
            <a:fillRect/>
          </a:stretch>
        </p:blipFill>
        <p:spPr>
          <a:xfrm>
            <a:off x="1921762" y="1119211"/>
            <a:ext cx="1512299" cy="728854"/>
          </a:xfrm>
          <a:prstGeom prst="rect">
            <a:avLst/>
          </a:prstGeom>
          <a:noFill/>
          <a:ln>
            <a:noFill/>
          </a:ln>
        </p:spPr>
      </p:pic>
      <p:sp>
        <p:nvSpPr>
          <p:cNvPr id="20" name="Alternate Process 19"/>
          <p:cNvSpPr/>
          <p:nvPr/>
        </p:nvSpPr>
        <p:spPr>
          <a:xfrm>
            <a:off x="4833606" y="5194041"/>
            <a:ext cx="3939452" cy="1106623"/>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t>p</a:t>
            </a:r>
            <a:r>
              <a:rPr lang="en-US" sz="2000" dirty="0" smtClean="0"/>
              <a:t>redict business age (and scale it to calculate </a:t>
            </a:r>
            <a:r>
              <a:rPr lang="en-US" sz="2000" dirty="0" smtClean="0"/>
              <a:t>WhereSIOUS </a:t>
            </a:r>
            <a:r>
              <a:rPr lang="en-US" sz="2000" dirty="0" smtClean="0"/>
              <a:t>score) </a:t>
            </a:r>
            <a:r>
              <a:rPr lang="en-US" sz="2000" dirty="0" smtClean="0"/>
              <a:t>for each </a:t>
            </a:r>
            <a:r>
              <a:rPr lang="en-US" sz="2000" dirty="0" smtClean="0"/>
              <a:t>neighborhood</a:t>
            </a:r>
            <a:endParaRPr lang="en-US" sz="2000" dirty="0"/>
          </a:p>
        </p:txBody>
      </p:sp>
    </p:spTree>
    <p:extLst>
      <p:ext uri="{BB962C8B-B14F-4D97-AF65-F5344CB8AC3E}">
        <p14:creationId xmlns:p14="http://schemas.microsoft.com/office/powerpoint/2010/main" val="203143721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cxnSp>
        <p:nvCxnSpPr>
          <p:cNvPr id="128" name="Straight Arrow Connector 127"/>
          <p:cNvCxnSpPr/>
          <p:nvPr/>
        </p:nvCxnSpPr>
        <p:spPr>
          <a:xfrm>
            <a:off x="3459981" y="5744321"/>
            <a:ext cx="1321791" cy="0"/>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V="1">
            <a:off x="6794845" y="2850749"/>
            <a:ext cx="0" cy="2478916"/>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p:nvPr/>
        </p:nvCxnSpPr>
        <p:spPr>
          <a:xfrm>
            <a:off x="1844007" y="3763444"/>
            <a:ext cx="0" cy="1526760"/>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1585746" y="1594011"/>
            <a:ext cx="0" cy="1673636"/>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10" name="Shape 110"/>
          <p:cNvSpPr txBox="1">
            <a:spLocks/>
          </p:cNvSpPr>
          <p:nvPr/>
        </p:nvSpPr>
        <p:spPr>
          <a:xfrm>
            <a:off x="136150" y="-6169"/>
            <a:ext cx="8884800" cy="763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3600" dirty="0" smtClean="0"/>
              <a:t>From Data to WhereSIOUS Score</a:t>
            </a:r>
            <a:endParaRPr lang="en" sz="3600" dirty="0"/>
          </a:p>
        </p:txBody>
      </p:sp>
      <p:grpSp>
        <p:nvGrpSpPr>
          <p:cNvPr id="5" name="Group 4"/>
          <p:cNvGrpSpPr>
            <a:grpSpLocks noChangeAspect="1"/>
          </p:cNvGrpSpPr>
          <p:nvPr/>
        </p:nvGrpSpPr>
        <p:grpSpPr>
          <a:xfrm>
            <a:off x="326104" y="1171043"/>
            <a:ext cx="1517904" cy="1082433"/>
            <a:chOff x="436273" y="3298530"/>
            <a:chExt cx="2737922" cy="1952440"/>
          </a:xfrm>
        </p:grpSpPr>
        <p:pic>
          <p:nvPicPr>
            <p:cNvPr id="3" name="Picture 2"/>
            <p:cNvPicPr>
              <a:picLocks noChangeAspect="1"/>
            </p:cNvPicPr>
            <p:nvPr/>
          </p:nvPicPr>
          <p:blipFill>
            <a:blip r:embed="rId3"/>
            <a:stretch>
              <a:fillRect/>
            </a:stretch>
          </p:blipFill>
          <p:spPr>
            <a:xfrm>
              <a:off x="436273" y="4279278"/>
              <a:ext cx="2737921" cy="971692"/>
            </a:xfrm>
            <a:prstGeom prst="rect">
              <a:avLst/>
            </a:prstGeom>
          </p:spPr>
        </p:pic>
        <p:pic>
          <p:nvPicPr>
            <p:cNvPr id="4" name="Picture 3"/>
            <p:cNvPicPr>
              <a:picLocks noChangeAspect="1"/>
            </p:cNvPicPr>
            <p:nvPr/>
          </p:nvPicPr>
          <p:blipFill>
            <a:blip r:embed="rId4"/>
            <a:stretch>
              <a:fillRect/>
            </a:stretch>
          </p:blipFill>
          <p:spPr>
            <a:xfrm>
              <a:off x="436273" y="3298530"/>
              <a:ext cx="2737922" cy="980748"/>
            </a:xfrm>
            <a:prstGeom prst="rect">
              <a:avLst/>
            </a:prstGeom>
            <a:solidFill>
              <a:schemeClr val="tx1"/>
            </a:solidFill>
          </p:spPr>
        </p:pic>
      </p:grpSp>
      <p:sp>
        <p:nvSpPr>
          <p:cNvPr id="6" name="Alternate Process 5"/>
          <p:cNvSpPr/>
          <p:nvPr/>
        </p:nvSpPr>
        <p:spPr>
          <a:xfrm>
            <a:off x="453548" y="3322475"/>
            <a:ext cx="2773168" cy="1160978"/>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t>c</a:t>
            </a:r>
            <a:r>
              <a:rPr lang="en-US" sz="2000" dirty="0" smtClean="0"/>
              <a:t>lean data &amp; describe </a:t>
            </a:r>
            <a:r>
              <a:rPr lang="en-US" sz="2000" dirty="0" smtClean="0"/>
              <a:t>each neighborhood </a:t>
            </a:r>
            <a:r>
              <a:rPr lang="en-US" sz="2000" dirty="0" smtClean="0"/>
              <a:t>and </a:t>
            </a:r>
            <a:r>
              <a:rPr lang="en-US" sz="2000" dirty="0" smtClean="0"/>
              <a:t>their businesses</a:t>
            </a:r>
            <a:endParaRPr lang="en-US" sz="2000" dirty="0"/>
          </a:p>
        </p:txBody>
      </p:sp>
      <p:sp>
        <p:nvSpPr>
          <p:cNvPr id="30" name="Alternate Process 29"/>
          <p:cNvSpPr/>
          <p:nvPr/>
        </p:nvSpPr>
        <p:spPr>
          <a:xfrm>
            <a:off x="200942" y="5346441"/>
            <a:ext cx="3297913" cy="796026"/>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smtClean="0"/>
              <a:t>linear regression with input data &amp; business ages</a:t>
            </a:r>
            <a:endParaRPr lang="en-US" sz="2000" dirty="0"/>
          </a:p>
        </p:txBody>
      </p:sp>
      <p:cxnSp>
        <p:nvCxnSpPr>
          <p:cNvPr id="31" name="Straight Arrow Connector 30"/>
          <p:cNvCxnSpPr/>
          <p:nvPr/>
        </p:nvCxnSpPr>
        <p:spPr>
          <a:xfrm>
            <a:off x="2117048" y="1594011"/>
            <a:ext cx="0" cy="1671394"/>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58" name="Alternate Process 57"/>
          <p:cNvSpPr/>
          <p:nvPr/>
        </p:nvSpPr>
        <p:spPr>
          <a:xfrm>
            <a:off x="4650175" y="1119211"/>
            <a:ext cx="4289339" cy="1673611"/>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dirty="0" smtClean="0"/>
              <a:t>output WhereSIOUS score(s) &amp; Google Map to website!</a:t>
            </a:r>
            <a:endParaRPr lang="en-US" sz="3200" dirty="0"/>
          </a:p>
        </p:txBody>
      </p:sp>
      <p:pic>
        <p:nvPicPr>
          <p:cNvPr id="35" name="Picture 34"/>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25781" y1="32227" x2="25781" y2="32227"/>
                        <a14:foregroundMark x1="72852" y1="75195" x2="72852" y2="75195"/>
                      </a14:backgroundRemoval>
                    </a14:imgEffect>
                  </a14:imgLayer>
                </a14:imgProps>
              </a:ext>
            </a:extLst>
          </a:blip>
          <a:stretch>
            <a:fillRect/>
          </a:stretch>
        </p:blipFill>
        <p:spPr>
          <a:xfrm>
            <a:off x="6602362" y="2759459"/>
            <a:ext cx="1751439" cy="1751439"/>
          </a:xfrm>
          <a:prstGeom prst="rect">
            <a:avLst/>
          </a:prstGeom>
        </p:spPr>
      </p:pic>
      <p:pic>
        <p:nvPicPr>
          <p:cNvPr id="25" name="Picture 24"/>
          <p:cNvPicPr>
            <a:picLocks noChangeAspect="1"/>
          </p:cNvPicPr>
          <p:nvPr/>
        </p:nvPicPr>
        <p:blipFill>
          <a:blip r:embed="rId7"/>
          <a:stretch>
            <a:fillRect/>
          </a:stretch>
        </p:blipFill>
        <p:spPr>
          <a:xfrm>
            <a:off x="1921762" y="1833281"/>
            <a:ext cx="2151187" cy="424926"/>
          </a:xfrm>
          <a:prstGeom prst="rect">
            <a:avLst/>
          </a:prstGeom>
          <a:solidFill>
            <a:schemeClr val="tx1"/>
          </a:solidFill>
        </p:spPr>
      </p:pic>
      <p:pic>
        <p:nvPicPr>
          <p:cNvPr id="26" name="Shape 74"/>
          <p:cNvPicPr preferRelativeResize="0">
            <a:picLocks noChangeAspect="1"/>
          </p:cNvPicPr>
          <p:nvPr/>
        </p:nvPicPr>
        <p:blipFill>
          <a:blip r:embed="rId8">
            <a:alphaModFix/>
          </a:blip>
          <a:stretch>
            <a:fillRect/>
          </a:stretch>
        </p:blipFill>
        <p:spPr>
          <a:xfrm>
            <a:off x="1921762" y="1119211"/>
            <a:ext cx="1512299" cy="728854"/>
          </a:xfrm>
          <a:prstGeom prst="rect">
            <a:avLst/>
          </a:prstGeom>
          <a:noFill/>
          <a:ln>
            <a:noFill/>
          </a:ln>
        </p:spPr>
      </p:pic>
      <p:sp>
        <p:nvSpPr>
          <p:cNvPr id="20" name="Alternate Process 19"/>
          <p:cNvSpPr/>
          <p:nvPr/>
        </p:nvSpPr>
        <p:spPr>
          <a:xfrm>
            <a:off x="4833606" y="5194041"/>
            <a:ext cx="3939452" cy="1106623"/>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t>p</a:t>
            </a:r>
            <a:r>
              <a:rPr lang="en-US" sz="2000" dirty="0" smtClean="0"/>
              <a:t>redict business age (and scale it to calculate </a:t>
            </a:r>
            <a:r>
              <a:rPr lang="en-US" sz="2000" dirty="0" smtClean="0"/>
              <a:t>WhereSIOUS </a:t>
            </a:r>
            <a:r>
              <a:rPr lang="en-US" sz="2000" dirty="0" smtClean="0"/>
              <a:t>score) </a:t>
            </a:r>
            <a:r>
              <a:rPr lang="en-US" sz="2000" dirty="0" smtClean="0"/>
              <a:t>for each </a:t>
            </a:r>
            <a:r>
              <a:rPr lang="en-US" sz="2000" dirty="0" smtClean="0"/>
              <a:t>neighborhood</a:t>
            </a:r>
            <a:endParaRPr lang="en-US" sz="2000" dirty="0"/>
          </a:p>
        </p:txBody>
      </p:sp>
    </p:spTree>
    <p:extLst>
      <p:ext uri="{BB962C8B-B14F-4D97-AF65-F5344CB8AC3E}">
        <p14:creationId xmlns:p14="http://schemas.microsoft.com/office/powerpoint/2010/main" val="203143721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6" name="Shape 110"/>
          <p:cNvSpPr txBox="1">
            <a:spLocks/>
          </p:cNvSpPr>
          <p:nvPr/>
        </p:nvSpPr>
        <p:spPr>
          <a:xfrm>
            <a:off x="136150" y="-6169"/>
            <a:ext cx="8884800" cy="763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3600" dirty="0" smtClean="0"/>
              <a:t>Validation</a:t>
            </a:r>
            <a:endParaRPr lang="en" sz="3600" dirty="0"/>
          </a:p>
        </p:txBody>
      </p:sp>
      <p:pic>
        <p:nvPicPr>
          <p:cNvPr id="8" name="Picture 7"/>
          <p:cNvPicPr>
            <a:picLocks noChangeAspect="1"/>
          </p:cNvPicPr>
          <p:nvPr/>
        </p:nvPicPr>
        <p:blipFill>
          <a:blip r:embed="rId3"/>
          <a:stretch>
            <a:fillRect/>
          </a:stretch>
        </p:blipFill>
        <p:spPr>
          <a:xfrm>
            <a:off x="772816" y="757431"/>
            <a:ext cx="7598369" cy="5888736"/>
          </a:xfrm>
          <a:prstGeom prst="rect">
            <a:avLst/>
          </a:prstGeom>
          <a:solidFill>
            <a:schemeClr val="tx1"/>
          </a:solidFill>
        </p:spPr>
      </p:pic>
    </p:spTree>
    <p:extLst>
      <p:ext uri="{BB962C8B-B14F-4D97-AF65-F5344CB8AC3E}">
        <p14:creationId xmlns:p14="http://schemas.microsoft.com/office/powerpoint/2010/main" val="129886709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imple-dark-2">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1213</TotalTime>
  <Words>1432</Words>
  <Application>Microsoft Macintosh PowerPoint</Application>
  <PresentationFormat>On-screen Show (4:3)</PresentationFormat>
  <Paragraphs>122</Paragraphs>
  <Slides>23</Slides>
  <Notes>23</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simple-dark-2</vt:lpstr>
      <vt:lpstr>WhereSIOUS - San Diego  Where Should I Open Up Shop? </vt:lpstr>
      <vt:lpstr>WhereSIOUS - San Diego  Where Should I Open Up Shop? </vt:lpstr>
      <vt:lpstr>Longevity == Business Success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SD State University &amp; Qualcomm Stadium</vt:lpstr>
      <vt:lpstr>PowerPoint Presentation</vt:lpstr>
      <vt:lpstr>Jeffrey Silverman</vt:lpstr>
      <vt:lpstr>PowerPoint Presentation</vt:lpstr>
      <vt:lpstr>Neighborhoods (i.e., Census Tracts)</vt:lpstr>
      <vt:lpstr>Business Info – NAICS (North American Industry Classification System)</vt:lpstr>
      <vt:lpstr>Business Info – NAICS (North American Industry Classification System)</vt:lpstr>
      <vt:lpstr>Fun With Census Data!</vt:lpstr>
      <vt:lpstr>Fun With Census Data!</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WhereSIOUS - San Diego Where Should I Open Up Shop? </dc:title>
  <cp:lastModifiedBy>Jeffrey Silverman</cp:lastModifiedBy>
  <cp:revision>136</cp:revision>
  <dcterms:modified xsi:type="dcterms:W3CDTF">2016-09-25T02:19:23Z</dcterms:modified>
</cp:coreProperties>
</file>